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Cuprum" pitchFamily="2"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Poor Story" pitchFamily="2" charset="0"/>
      <p:regular r:id="rId49"/>
    </p:embeddedFont>
    <p:embeddedFont>
      <p:font typeface="Quicksand" pitchFamily="2" charset="77"/>
      <p:regular r:id="rId50"/>
      <p:bold r:id="rId51"/>
    </p:embeddedFont>
    <p:embeddedFont>
      <p:font typeface="Tauri" panose="02000000000000000000" pitchFamily="2"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9E4569-3216-4A46-BC2D-D306300940B7}">
  <a:tblStyle styleId="{969E4569-3216-4A46-BC2D-D306300940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64"/>
  </p:normalViewPr>
  <p:slideViewPr>
    <p:cSldViewPr snapToGrid="0">
      <p:cViewPr varScale="1">
        <p:scale>
          <a:sx n="149" d="100"/>
          <a:sy n="149" d="100"/>
        </p:scale>
        <p:origin x="66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da81bfa145_0_1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da81bfa145_0_1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da81bfa145_0_1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da81bfa145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da81bfa145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da81bfa145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da81bfa145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da81bfa145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da81bfa145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da81bfa145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da81bfa145_0_1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da81bfa145_0_1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da81bfa145_0_1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da81bfa145_0_1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da81bfa145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da81bfa145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a81bfa145_0_1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da81bfa145_0_1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da81bfa145_0_20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da81bfa145_0_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da81bfa14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da81bfa14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da81bfa145_0_2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da81bfa145_0_2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da81bfa145_0_2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da81bfa145_0_2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da81bfa145_0_2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da81bfa145_0_2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da81bfa145_0_2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da81bfa145_0_2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da81bfa145_0_2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da81bfa145_0_2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81bfa145_0_1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81bfa145_0_1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da81bfa145_0_1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da81bfa145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da81bfa145_0_2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da81bfa145_0_2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da81bfa145_0_2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da81bfa145_0_2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da81bfa145_0_2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da81bfa145_0_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da81bfa145_0_1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da81bfa145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da81bfa145_0_2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da81bfa145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da81bfa145_0_2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da81bfa145_0_2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da81bfa145_0_2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da81bfa145_0_2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da81bfa145_0_2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da81bfa145_0_2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da81bfa145_0_2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da81bfa145_0_2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da81bfa145_0_1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da81bfa145_0_1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da81bfa145_0_2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da81bfa145_0_2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da81bfa145_0_2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da81bfa145_0_2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70e9af49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70e9af49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da81bfa145_0_1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da81bfa145_0_1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9c9fc33e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9c9fc33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da81bfa14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da81bfa1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da81bfa145_0_1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da81bfa145_0_1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da81bfa145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da81bfa145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a81bfa145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a81bfa145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u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2.gif"/><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5.jp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github.com/SamaherUNIMI" TargetMode="External"/><Relationship Id="rId3" Type="http://schemas.openxmlformats.org/officeDocument/2006/relationships/image" Target="../media/image2.png"/><Relationship Id="rId7" Type="http://schemas.openxmlformats.org/officeDocument/2006/relationships/hyperlink" Target="https://www.linkedin.com/in/samaherbrahe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 Id="rId9" Type="http://schemas.openxmlformats.org/officeDocument/2006/relationships/hyperlink" Target="https://samaherbrahem.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gif"/><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2810700" cy="5143500"/>
          </a:xfrm>
          <a:prstGeom prst="rect">
            <a:avLst/>
          </a:prstGeom>
          <a:solidFill>
            <a:srgbClr val="ACD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2810700" y="0"/>
            <a:ext cx="63333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274442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rot="-5400000">
            <a:off x="1338750" y="1166850"/>
            <a:ext cx="132300" cy="2809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p:nvPr/>
        </p:nvSpPr>
        <p:spPr>
          <a:xfrm>
            <a:off x="3161550" y="2086950"/>
            <a:ext cx="5631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sz="2800">
                <a:solidFill>
                  <a:srgbClr val="FFFFFF"/>
                </a:solidFill>
                <a:latin typeface="Tauri"/>
                <a:ea typeface="Tauri"/>
                <a:cs typeface="Tauri"/>
                <a:sym typeface="Tauri"/>
              </a:rPr>
              <a:t>TENNIS ∩ STATISTICAL LEARNING</a:t>
            </a:r>
            <a:endParaRPr sz="2800">
              <a:solidFill>
                <a:srgbClr val="FFFFFF"/>
              </a:solidFill>
              <a:latin typeface="Tauri"/>
              <a:ea typeface="Tauri"/>
              <a:cs typeface="Tauri"/>
              <a:sym typeface="Tauri"/>
            </a:endParaRPr>
          </a:p>
        </p:txBody>
      </p:sp>
      <p:sp>
        <p:nvSpPr>
          <p:cNvPr id="59" name="Google Shape;59;p13"/>
          <p:cNvSpPr txBox="1"/>
          <p:nvPr/>
        </p:nvSpPr>
        <p:spPr>
          <a:xfrm>
            <a:off x="3240600" y="2702550"/>
            <a:ext cx="54735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uk" sz="1100">
                <a:solidFill>
                  <a:srgbClr val="FFFFFF"/>
                </a:solidFill>
                <a:latin typeface="Lato"/>
                <a:ea typeface="Lato"/>
                <a:cs typeface="Lato"/>
                <a:sym typeface="Lato"/>
              </a:rPr>
              <a:t>Applying Statistical Learning Techniques to Understand Professional Women’s Tennis</a:t>
            </a:r>
            <a:endParaRPr sz="1100">
              <a:solidFill>
                <a:srgbClr val="FFFFFF"/>
              </a:solidFill>
              <a:latin typeface="Lato"/>
              <a:ea typeface="Lato"/>
              <a:cs typeface="Lato"/>
              <a:sym typeface="Lato"/>
            </a:endParaRPr>
          </a:p>
        </p:txBody>
      </p:sp>
      <p:pic>
        <p:nvPicPr>
          <p:cNvPr id="60" name="Google Shape;60;p13"/>
          <p:cNvPicPr preferRelativeResize="0"/>
          <p:nvPr/>
        </p:nvPicPr>
        <p:blipFill>
          <a:blip r:embed="rId3">
            <a:alphaModFix/>
          </a:blip>
          <a:stretch>
            <a:fillRect/>
          </a:stretch>
        </p:blipFill>
        <p:spPr>
          <a:xfrm>
            <a:off x="281125" y="247750"/>
            <a:ext cx="1477199" cy="496250"/>
          </a:xfrm>
          <a:prstGeom prst="rect">
            <a:avLst/>
          </a:prstGeom>
          <a:noFill/>
          <a:ln>
            <a:noFill/>
          </a:ln>
        </p:spPr>
      </p:pic>
      <p:sp>
        <p:nvSpPr>
          <p:cNvPr id="61" name="Google Shape;61;p13"/>
          <p:cNvSpPr txBox="1"/>
          <p:nvPr/>
        </p:nvSpPr>
        <p:spPr>
          <a:xfrm>
            <a:off x="6480600" y="4503650"/>
            <a:ext cx="2233500" cy="354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uk" sz="1100">
                <a:solidFill>
                  <a:schemeClr val="lt1"/>
                </a:solidFill>
                <a:latin typeface="Lato"/>
                <a:ea typeface="Lato"/>
                <a:cs typeface="Lato"/>
                <a:sym typeface="Lato"/>
              </a:rPr>
              <a:t>Presented by: Samaher Brahem</a:t>
            </a:r>
            <a:endParaRPr sz="1100">
              <a:solidFill>
                <a:schemeClr val="lt1"/>
              </a:solidFill>
              <a:latin typeface="Lato"/>
              <a:ea typeface="Lato"/>
              <a:cs typeface="Lato"/>
              <a:sym typeface="Lato"/>
            </a:endParaRPr>
          </a:p>
        </p:txBody>
      </p:sp>
      <p:sp>
        <p:nvSpPr>
          <p:cNvPr id="62" name="Google Shape;62;p13"/>
          <p:cNvSpPr txBox="1"/>
          <p:nvPr/>
        </p:nvSpPr>
        <p:spPr>
          <a:xfrm>
            <a:off x="281125" y="4538825"/>
            <a:ext cx="22335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100">
                <a:solidFill>
                  <a:srgbClr val="1D3B58"/>
                </a:solidFill>
                <a:latin typeface="Lato"/>
                <a:ea typeface="Lato"/>
                <a:cs typeface="Lato"/>
                <a:sym typeface="Lato"/>
              </a:rPr>
              <a:t>May, 2024</a:t>
            </a:r>
            <a:endParaRPr sz="1100">
              <a:solidFill>
                <a:srgbClr val="1D3B58"/>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2"/>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txBox="1">
            <a:spLocks noGrp="1"/>
          </p:cNvSpPr>
          <p:nvPr>
            <p:ph type="title"/>
          </p:nvPr>
        </p:nvSpPr>
        <p:spPr>
          <a:xfrm>
            <a:off x="2702550" y="335700"/>
            <a:ext cx="3738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DATA PREPROCESSING</a:t>
            </a:r>
            <a:endParaRPr>
              <a:solidFill>
                <a:srgbClr val="FFFFFF"/>
              </a:solidFill>
              <a:latin typeface="Tauri"/>
              <a:ea typeface="Tauri"/>
              <a:cs typeface="Tauri"/>
              <a:sym typeface="Tauri"/>
            </a:endParaRPr>
          </a:p>
        </p:txBody>
      </p:sp>
      <p:pic>
        <p:nvPicPr>
          <p:cNvPr id="227" name="Google Shape;227;p22"/>
          <p:cNvPicPr preferRelativeResize="0"/>
          <p:nvPr/>
        </p:nvPicPr>
        <p:blipFill rotWithShape="1">
          <a:blip r:embed="rId3">
            <a:alphaModFix amt="20000"/>
          </a:blip>
          <a:srcRect/>
          <a:stretch/>
        </p:blipFill>
        <p:spPr>
          <a:xfrm>
            <a:off x="260625" y="1683337"/>
            <a:ext cx="457372" cy="457366"/>
          </a:xfrm>
          <a:prstGeom prst="rect">
            <a:avLst/>
          </a:prstGeom>
          <a:noFill/>
          <a:ln>
            <a:noFill/>
          </a:ln>
        </p:spPr>
      </p:pic>
      <p:pic>
        <p:nvPicPr>
          <p:cNvPr id="228" name="Google Shape;228;p22"/>
          <p:cNvPicPr preferRelativeResize="0"/>
          <p:nvPr/>
        </p:nvPicPr>
        <p:blipFill>
          <a:blip r:embed="rId4">
            <a:alphaModFix amt="20000"/>
          </a:blip>
          <a:stretch>
            <a:fillRect/>
          </a:stretch>
        </p:blipFill>
        <p:spPr>
          <a:xfrm>
            <a:off x="260632" y="2550150"/>
            <a:ext cx="457372" cy="457366"/>
          </a:xfrm>
          <a:prstGeom prst="rect">
            <a:avLst/>
          </a:prstGeom>
          <a:noFill/>
          <a:ln>
            <a:noFill/>
          </a:ln>
        </p:spPr>
      </p:pic>
      <p:pic>
        <p:nvPicPr>
          <p:cNvPr id="229" name="Google Shape;229;p22"/>
          <p:cNvPicPr preferRelativeResize="0"/>
          <p:nvPr/>
        </p:nvPicPr>
        <p:blipFill rotWithShape="1">
          <a:blip r:embed="rId5">
            <a:alphaModFix amt="20000"/>
          </a:blip>
          <a:srcRect/>
          <a:stretch/>
        </p:blipFill>
        <p:spPr>
          <a:xfrm>
            <a:off x="260634" y="3416972"/>
            <a:ext cx="457372" cy="457366"/>
          </a:xfrm>
          <a:prstGeom prst="rect">
            <a:avLst/>
          </a:prstGeom>
          <a:noFill/>
          <a:ln>
            <a:noFill/>
          </a:ln>
        </p:spPr>
      </p:pic>
      <p:pic>
        <p:nvPicPr>
          <p:cNvPr id="230" name="Google Shape;230;p22"/>
          <p:cNvPicPr preferRelativeResize="0"/>
          <p:nvPr/>
        </p:nvPicPr>
        <p:blipFill rotWithShape="1">
          <a:blip r:embed="rId3">
            <a:alphaModFix/>
          </a:blip>
          <a:srcRect/>
          <a:stretch/>
        </p:blipFill>
        <p:spPr>
          <a:xfrm>
            <a:off x="260625" y="4283787"/>
            <a:ext cx="457372" cy="457366"/>
          </a:xfrm>
          <a:prstGeom prst="rect">
            <a:avLst/>
          </a:prstGeom>
          <a:noFill/>
          <a:ln>
            <a:noFill/>
          </a:ln>
        </p:spPr>
      </p:pic>
      <p:sp>
        <p:nvSpPr>
          <p:cNvPr id="231" name="Google Shape;231;p22"/>
          <p:cNvSpPr/>
          <p:nvPr/>
        </p:nvSpPr>
        <p:spPr>
          <a:xfrm>
            <a:off x="895300" y="2682368"/>
            <a:ext cx="3124504" cy="192929"/>
          </a:xfrm>
          <a:prstGeom prst="rect">
            <a:avLst/>
          </a:prstGeom>
        </p:spPr>
        <p:txBody>
          <a:bodyPr>
            <a:prstTxWarp prst="textPlain">
              <a:avLst/>
            </a:prstTxWarp>
          </a:bodyPr>
          <a:lstStyle/>
          <a:p>
            <a:pPr lvl="0" algn="ctr"/>
            <a:r>
              <a:rPr b="0" i="0">
                <a:ln>
                  <a:noFill/>
                </a:ln>
                <a:solidFill>
                  <a:srgbClr val="FFFFFF">
                    <a:alpha val="20000"/>
                  </a:srgbClr>
                </a:solidFill>
                <a:latin typeface="Tauri"/>
              </a:rPr>
              <a:t>Score Column Transformation</a:t>
            </a:r>
          </a:p>
        </p:txBody>
      </p:sp>
      <p:sp>
        <p:nvSpPr>
          <p:cNvPr id="232" name="Google Shape;232;p22"/>
          <p:cNvSpPr/>
          <p:nvPr/>
        </p:nvSpPr>
        <p:spPr>
          <a:xfrm>
            <a:off x="895300" y="3509143"/>
            <a:ext cx="3939386"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Grand Slam &amp; Final Rounds Encoding</a:t>
            </a:r>
          </a:p>
        </p:txBody>
      </p:sp>
      <p:sp>
        <p:nvSpPr>
          <p:cNvPr id="233" name="Google Shape;233;p22"/>
          <p:cNvSpPr/>
          <p:nvPr/>
        </p:nvSpPr>
        <p:spPr>
          <a:xfrm>
            <a:off x="895300" y="4389305"/>
            <a:ext cx="3460137" cy="246307"/>
          </a:xfrm>
          <a:prstGeom prst="rect">
            <a:avLst/>
          </a:prstGeom>
        </p:spPr>
        <p:txBody>
          <a:bodyPr>
            <a:prstTxWarp prst="textPlain">
              <a:avLst/>
            </a:prstTxWarp>
          </a:bodyPr>
          <a:lstStyle/>
          <a:p>
            <a:pPr lvl="0" algn="ctr"/>
            <a:r>
              <a:rPr b="0" i="0">
                <a:ln>
                  <a:noFill/>
                </a:ln>
                <a:solidFill>
                  <a:schemeClr val="lt1"/>
                </a:solidFill>
                <a:latin typeface="Tauri"/>
              </a:rPr>
              <a:t>Removing Unnecessary Variables</a:t>
            </a:r>
          </a:p>
        </p:txBody>
      </p:sp>
      <p:sp>
        <p:nvSpPr>
          <p:cNvPr id="234" name="Google Shape;234;p22"/>
          <p:cNvSpPr/>
          <p:nvPr/>
        </p:nvSpPr>
        <p:spPr>
          <a:xfrm>
            <a:off x="895300" y="1815543"/>
            <a:ext cx="1147800" cy="191572"/>
          </a:xfrm>
          <a:prstGeom prst="rect">
            <a:avLst/>
          </a:prstGeom>
        </p:spPr>
        <p:txBody>
          <a:bodyPr>
            <a:prstTxWarp prst="textPlain">
              <a:avLst/>
            </a:prstTxWarp>
          </a:bodyPr>
          <a:lstStyle/>
          <a:p>
            <a:pPr lvl="0" algn="ctr"/>
            <a:r>
              <a:rPr b="0" i="0">
                <a:ln>
                  <a:noFill/>
                </a:ln>
                <a:solidFill>
                  <a:srgbClr val="FFFFFF">
                    <a:alpha val="20000"/>
                  </a:srgbClr>
                </a:solidFill>
                <a:latin typeface="Tauri"/>
              </a:rPr>
              <a:t>Null Values</a:t>
            </a:r>
          </a:p>
        </p:txBody>
      </p:sp>
      <p:graphicFrame>
        <p:nvGraphicFramePr>
          <p:cNvPr id="235" name="Google Shape;235;p22"/>
          <p:cNvGraphicFramePr/>
          <p:nvPr/>
        </p:nvGraphicFramePr>
        <p:xfrm>
          <a:off x="6441450" y="1910650"/>
          <a:ext cx="1520075" cy="2666790"/>
        </p:xfrm>
        <a:graphic>
          <a:graphicData uri="http://schemas.openxmlformats.org/drawingml/2006/table">
            <a:tbl>
              <a:tblPr>
                <a:noFill/>
                <a:tableStyleId>{969E4569-3216-4A46-BC2D-D306300940B7}</a:tableStyleId>
              </a:tblPr>
              <a:tblGrid>
                <a:gridCol w="1520075">
                  <a:extLst>
                    <a:ext uri="{9D8B030D-6E8A-4147-A177-3AD203B41FA5}">
                      <a16:colId xmlns:a16="http://schemas.microsoft.com/office/drawing/2014/main" val="20000"/>
                    </a:ext>
                  </a:extLst>
                </a:gridCol>
              </a:tblGrid>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tourney_id</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best_of</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winner_id</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2"/>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loser_id</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3"/>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match_num</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4"/>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tourney_date</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5"/>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3"/>
          <p:cNvSpPr/>
          <p:nvPr/>
        </p:nvSpPr>
        <p:spPr>
          <a:xfrm>
            <a:off x="0" y="239282"/>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txBox="1">
            <a:spLocks noGrp="1"/>
          </p:cNvSpPr>
          <p:nvPr>
            <p:ph type="title"/>
          </p:nvPr>
        </p:nvSpPr>
        <p:spPr>
          <a:xfrm>
            <a:off x="2702550" y="335700"/>
            <a:ext cx="3738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DATA PREPROCESSING</a:t>
            </a:r>
            <a:endParaRPr>
              <a:solidFill>
                <a:srgbClr val="FFFFFF"/>
              </a:solidFill>
              <a:latin typeface="Tauri"/>
              <a:ea typeface="Tauri"/>
              <a:cs typeface="Tauri"/>
              <a:sym typeface="Tauri"/>
            </a:endParaRPr>
          </a:p>
        </p:txBody>
      </p:sp>
      <p:pic>
        <p:nvPicPr>
          <p:cNvPr id="243" name="Google Shape;243;p23"/>
          <p:cNvPicPr preferRelativeResize="0"/>
          <p:nvPr/>
        </p:nvPicPr>
        <p:blipFill rotWithShape="1">
          <a:blip r:embed="rId3">
            <a:alphaModFix/>
          </a:blip>
          <a:srcRect/>
          <a:stretch/>
        </p:blipFill>
        <p:spPr>
          <a:xfrm>
            <a:off x="260625" y="1683337"/>
            <a:ext cx="457372" cy="457366"/>
          </a:xfrm>
          <a:prstGeom prst="rect">
            <a:avLst/>
          </a:prstGeom>
          <a:noFill/>
          <a:ln>
            <a:noFill/>
          </a:ln>
        </p:spPr>
      </p:pic>
      <p:pic>
        <p:nvPicPr>
          <p:cNvPr id="244" name="Google Shape;244;p23"/>
          <p:cNvPicPr preferRelativeResize="0"/>
          <p:nvPr/>
        </p:nvPicPr>
        <p:blipFill>
          <a:blip r:embed="rId4">
            <a:alphaModFix amt="20000"/>
          </a:blip>
          <a:stretch>
            <a:fillRect/>
          </a:stretch>
        </p:blipFill>
        <p:spPr>
          <a:xfrm>
            <a:off x="260632" y="2550150"/>
            <a:ext cx="457372" cy="457366"/>
          </a:xfrm>
          <a:prstGeom prst="rect">
            <a:avLst/>
          </a:prstGeom>
          <a:noFill/>
          <a:ln>
            <a:noFill/>
          </a:ln>
        </p:spPr>
      </p:pic>
      <p:pic>
        <p:nvPicPr>
          <p:cNvPr id="245" name="Google Shape;245;p23"/>
          <p:cNvPicPr preferRelativeResize="0"/>
          <p:nvPr/>
        </p:nvPicPr>
        <p:blipFill rotWithShape="1">
          <a:blip r:embed="rId5">
            <a:alphaModFix amt="20000"/>
          </a:blip>
          <a:srcRect/>
          <a:stretch/>
        </p:blipFill>
        <p:spPr>
          <a:xfrm>
            <a:off x="260634" y="3416972"/>
            <a:ext cx="457372" cy="457366"/>
          </a:xfrm>
          <a:prstGeom prst="rect">
            <a:avLst/>
          </a:prstGeom>
          <a:noFill/>
          <a:ln>
            <a:noFill/>
          </a:ln>
        </p:spPr>
      </p:pic>
      <p:pic>
        <p:nvPicPr>
          <p:cNvPr id="246" name="Google Shape;246;p23"/>
          <p:cNvPicPr preferRelativeResize="0"/>
          <p:nvPr/>
        </p:nvPicPr>
        <p:blipFill rotWithShape="1">
          <a:blip r:embed="rId3">
            <a:alphaModFix amt="20000"/>
          </a:blip>
          <a:srcRect/>
          <a:stretch/>
        </p:blipFill>
        <p:spPr>
          <a:xfrm>
            <a:off x="260625" y="4283787"/>
            <a:ext cx="457372" cy="457366"/>
          </a:xfrm>
          <a:prstGeom prst="rect">
            <a:avLst/>
          </a:prstGeom>
          <a:noFill/>
          <a:ln>
            <a:noFill/>
          </a:ln>
        </p:spPr>
      </p:pic>
      <p:sp>
        <p:nvSpPr>
          <p:cNvPr id="247" name="Google Shape;247;p23"/>
          <p:cNvSpPr/>
          <p:nvPr/>
        </p:nvSpPr>
        <p:spPr>
          <a:xfrm>
            <a:off x="895300" y="2682368"/>
            <a:ext cx="2916204"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Scaling Numerical Variables</a:t>
            </a:r>
          </a:p>
        </p:txBody>
      </p:sp>
      <p:sp>
        <p:nvSpPr>
          <p:cNvPr id="248" name="Google Shape;248;p23"/>
          <p:cNvSpPr/>
          <p:nvPr/>
        </p:nvSpPr>
        <p:spPr>
          <a:xfrm>
            <a:off x="895300" y="3509143"/>
            <a:ext cx="4258056" cy="246307"/>
          </a:xfrm>
          <a:prstGeom prst="rect">
            <a:avLst/>
          </a:prstGeom>
        </p:spPr>
        <p:txBody>
          <a:bodyPr>
            <a:prstTxWarp prst="textPlain">
              <a:avLst/>
            </a:prstTxWarp>
          </a:bodyPr>
          <a:lstStyle/>
          <a:p>
            <a:pPr lvl="0" algn="ctr"/>
            <a:r>
              <a:rPr b="0" i="0" dirty="0">
                <a:ln>
                  <a:noFill/>
                </a:ln>
                <a:solidFill>
                  <a:srgbClr val="FFFFFF">
                    <a:alpha val="20000"/>
                  </a:srgbClr>
                </a:solidFill>
                <a:latin typeface="Tauri"/>
              </a:rPr>
              <a:t>Involving Top 100 Players’ Matches Only</a:t>
            </a:r>
          </a:p>
        </p:txBody>
      </p:sp>
      <p:sp>
        <p:nvSpPr>
          <p:cNvPr id="249" name="Google Shape;249;p23"/>
          <p:cNvSpPr/>
          <p:nvPr/>
        </p:nvSpPr>
        <p:spPr>
          <a:xfrm>
            <a:off x="895299" y="4389305"/>
            <a:ext cx="873679" cy="157058"/>
          </a:xfrm>
          <a:prstGeom prst="rect">
            <a:avLst/>
          </a:prstGeom>
        </p:spPr>
        <p:txBody>
          <a:bodyPr>
            <a:prstTxWarp prst="textPlain">
              <a:avLst/>
            </a:prstTxWarp>
          </a:bodyPr>
          <a:lstStyle/>
          <a:p>
            <a:pPr lvl="0" algn="ctr"/>
            <a:r>
              <a:rPr dirty="0">
                <a:solidFill>
                  <a:srgbClr val="FFFFFF">
                    <a:alpha val="20000"/>
                  </a:srgbClr>
                </a:solidFill>
                <a:latin typeface="Tauri"/>
              </a:rPr>
              <a:t>Outliers</a:t>
            </a:r>
          </a:p>
        </p:txBody>
      </p:sp>
      <p:sp>
        <p:nvSpPr>
          <p:cNvPr id="250" name="Google Shape;250;p23"/>
          <p:cNvSpPr/>
          <p:nvPr/>
        </p:nvSpPr>
        <p:spPr>
          <a:xfrm>
            <a:off x="895300" y="1815543"/>
            <a:ext cx="2961211" cy="246307"/>
          </a:xfrm>
          <a:prstGeom prst="rect">
            <a:avLst/>
          </a:prstGeom>
        </p:spPr>
        <p:txBody>
          <a:bodyPr>
            <a:prstTxWarp prst="textPlain">
              <a:avLst/>
            </a:prstTxWarp>
          </a:bodyPr>
          <a:lstStyle/>
          <a:p>
            <a:pPr lvl="0" algn="ctr"/>
            <a:r>
              <a:rPr b="0" i="0">
                <a:ln>
                  <a:noFill/>
                </a:ln>
                <a:solidFill>
                  <a:schemeClr val="lt1"/>
                </a:solidFill>
                <a:latin typeface="Tauri"/>
              </a:rPr>
              <a:t>Creating a Balanced Dataset</a:t>
            </a:r>
          </a:p>
        </p:txBody>
      </p:sp>
      <p:sp>
        <p:nvSpPr>
          <p:cNvPr id="251" name="Google Shape;251;p23"/>
          <p:cNvSpPr txBox="1"/>
          <p:nvPr/>
        </p:nvSpPr>
        <p:spPr>
          <a:xfrm>
            <a:off x="5269450" y="1788863"/>
            <a:ext cx="774600" cy="24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uk" sz="1100">
                <a:solidFill>
                  <a:schemeClr val="lt1"/>
                </a:solidFill>
                <a:latin typeface="Tauri"/>
                <a:ea typeface="Tauri"/>
                <a:cs typeface="Tauri"/>
                <a:sym typeface="Tauri"/>
              </a:rPr>
              <a:t>BEFORE: </a:t>
            </a:r>
            <a:endParaRPr sz="1100">
              <a:solidFill>
                <a:schemeClr val="lt1"/>
              </a:solidFill>
              <a:latin typeface="Tauri"/>
              <a:ea typeface="Tauri"/>
              <a:cs typeface="Tauri"/>
              <a:sym typeface="Tauri"/>
            </a:endParaRPr>
          </a:p>
        </p:txBody>
      </p:sp>
      <p:sp>
        <p:nvSpPr>
          <p:cNvPr id="252" name="Google Shape;252;p23"/>
          <p:cNvSpPr txBox="1"/>
          <p:nvPr/>
        </p:nvSpPr>
        <p:spPr>
          <a:xfrm>
            <a:off x="5269450" y="3236113"/>
            <a:ext cx="774600" cy="24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uk" sz="1100">
                <a:solidFill>
                  <a:schemeClr val="lt1"/>
                </a:solidFill>
                <a:latin typeface="Tauri"/>
                <a:ea typeface="Tauri"/>
                <a:cs typeface="Tauri"/>
                <a:sym typeface="Tauri"/>
              </a:rPr>
              <a:t>AFTER:</a:t>
            </a:r>
            <a:endParaRPr sz="1100">
              <a:solidFill>
                <a:schemeClr val="lt1"/>
              </a:solidFill>
              <a:latin typeface="Tauri"/>
              <a:ea typeface="Tauri"/>
              <a:cs typeface="Tauri"/>
              <a:sym typeface="Tauri"/>
            </a:endParaRPr>
          </a:p>
        </p:txBody>
      </p:sp>
      <p:graphicFrame>
        <p:nvGraphicFramePr>
          <p:cNvPr id="253" name="Google Shape;253;p23"/>
          <p:cNvGraphicFramePr/>
          <p:nvPr/>
        </p:nvGraphicFramePr>
        <p:xfrm>
          <a:off x="5356475" y="2190750"/>
          <a:ext cx="3326250" cy="761940"/>
        </p:xfrm>
        <a:graphic>
          <a:graphicData uri="http://schemas.openxmlformats.org/drawingml/2006/table">
            <a:tbl>
              <a:tblPr>
                <a:noFill/>
                <a:tableStyleId>{969E4569-3216-4A46-BC2D-D306300940B7}</a:tableStyleId>
              </a:tblPr>
              <a:tblGrid>
                <a:gridCol w="1663125">
                  <a:extLst>
                    <a:ext uri="{9D8B030D-6E8A-4147-A177-3AD203B41FA5}">
                      <a16:colId xmlns:a16="http://schemas.microsoft.com/office/drawing/2014/main" val="20000"/>
                    </a:ext>
                  </a:extLst>
                </a:gridCol>
                <a:gridCol w="1663125">
                  <a:extLst>
                    <a:ext uri="{9D8B030D-6E8A-4147-A177-3AD203B41FA5}">
                      <a16:colId xmlns:a16="http://schemas.microsoft.com/office/drawing/2014/main" val="20001"/>
                    </a:ext>
                  </a:extLst>
                </a:gridCol>
              </a:tblGrid>
              <a:tr h="255325">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winner</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loser</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317375">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100% win rate</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0% win rate</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54" name="Google Shape;254;p23"/>
          <p:cNvGraphicFramePr/>
          <p:nvPr/>
        </p:nvGraphicFramePr>
        <p:xfrm>
          <a:off x="5356450" y="3645575"/>
          <a:ext cx="3326250" cy="761940"/>
        </p:xfrm>
        <a:graphic>
          <a:graphicData uri="http://schemas.openxmlformats.org/drawingml/2006/table">
            <a:tbl>
              <a:tblPr>
                <a:noFill/>
                <a:tableStyleId>{969E4569-3216-4A46-BC2D-D306300940B7}</a:tableStyleId>
              </a:tblPr>
              <a:tblGrid>
                <a:gridCol w="1663125">
                  <a:extLst>
                    <a:ext uri="{9D8B030D-6E8A-4147-A177-3AD203B41FA5}">
                      <a16:colId xmlns:a16="http://schemas.microsoft.com/office/drawing/2014/main" val="20000"/>
                    </a:ext>
                  </a:extLst>
                </a:gridCol>
                <a:gridCol w="1663125">
                  <a:extLst>
                    <a:ext uri="{9D8B030D-6E8A-4147-A177-3AD203B41FA5}">
                      <a16:colId xmlns:a16="http://schemas.microsoft.com/office/drawing/2014/main" val="20001"/>
                    </a:ext>
                  </a:extLst>
                </a:gridCol>
              </a:tblGrid>
              <a:tr h="347075">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player</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opponent</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347075">
                <a:tc>
                  <a:txBody>
                    <a:bodyPr/>
                    <a:lstStyle/>
                    <a:p>
                      <a:pPr marL="0" lvl="0" indent="0" algn="ctr" rtl="0">
                        <a:spcBef>
                          <a:spcPts val="0"/>
                        </a:spcBef>
                        <a:spcAft>
                          <a:spcPts val="0"/>
                        </a:spcAft>
                        <a:buClr>
                          <a:schemeClr val="dk1"/>
                        </a:buClr>
                        <a:buSzPts val="1100"/>
                        <a:buFont typeface="Arial"/>
                        <a:buNone/>
                      </a:pPr>
                      <a:r>
                        <a:rPr lang="uk" sz="1300">
                          <a:solidFill>
                            <a:schemeClr val="lt1"/>
                          </a:solidFill>
                          <a:latin typeface="Courier New"/>
                          <a:ea typeface="Courier New"/>
                          <a:cs typeface="Courier New"/>
                          <a:sym typeface="Courier New"/>
                        </a:rPr>
                        <a:t>50% win rate</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uk" sz="1300">
                          <a:solidFill>
                            <a:schemeClr val="lt1"/>
                          </a:solidFill>
                          <a:latin typeface="Courier New"/>
                          <a:ea typeface="Courier New"/>
                          <a:cs typeface="Courier New"/>
                          <a:sym typeface="Courier New"/>
                        </a:rPr>
                        <a:t>50% win rate</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4"/>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txBox="1">
            <a:spLocks noGrp="1"/>
          </p:cNvSpPr>
          <p:nvPr>
            <p:ph type="title"/>
          </p:nvPr>
        </p:nvSpPr>
        <p:spPr>
          <a:xfrm>
            <a:off x="2702550" y="335700"/>
            <a:ext cx="3738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DATA PREPROCESSING</a:t>
            </a:r>
            <a:endParaRPr>
              <a:solidFill>
                <a:srgbClr val="FFFFFF"/>
              </a:solidFill>
              <a:latin typeface="Tauri"/>
              <a:ea typeface="Tauri"/>
              <a:cs typeface="Tauri"/>
              <a:sym typeface="Tauri"/>
            </a:endParaRPr>
          </a:p>
        </p:txBody>
      </p:sp>
      <p:pic>
        <p:nvPicPr>
          <p:cNvPr id="262" name="Google Shape;262;p24"/>
          <p:cNvPicPr preferRelativeResize="0"/>
          <p:nvPr/>
        </p:nvPicPr>
        <p:blipFill rotWithShape="1">
          <a:blip r:embed="rId3">
            <a:alphaModFix amt="20000"/>
          </a:blip>
          <a:srcRect/>
          <a:stretch/>
        </p:blipFill>
        <p:spPr>
          <a:xfrm>
            <a:off x="260625" y="1683337"/>
            <a:ext cx="457372" cy="457366"/>
          </a:xfrm>
          <a:prstGeom prst="rect">
            <a:avLst/>
          </a:prstGeom>
          <a:noFill/>
          <a:ln>
            <a:noFill/>
          </a:ln>
        </p:spPr>
      </p:pic>
      <p:pic>
        <p:nvPicPr>
          <p:cNvPr id="263" name="Google Shape;263;p24"/>
          <p:cNvPicPr preferRelativeResize="0"/>
          <p:nvPr/>
        </p:nvPicPr>
        <p:blipFill>
          <a:blip r:embed="rId4">
            <a:alphaModFix/>
          </a:blip>
          <a:stretch>
            <a:fillRect/>
          </a:stretch>
        </p:blipFill>
        <p:spPr>
          <a:xfrm>
            <a:off x="260632" y="2550150"/>
            <a:ext cx="457372" cy="457366"/>
          </a:xfrm>
          <a:prstGeom prst="rect">
            <a:avLst/>
          </a:prstGeom>
          <a:noFill/>
          <a:ln>
            <a:noFill/>
          </a:ln>
        </p:spPr>
      </p:pic>
      <p:pic>
        <p:nvPicPr>
          <p:cNvPr id="264" name="Google Shape;264;p24"/>
          <p:cNvPicPr preferRelativeResize="0"/>
          <p:nvPr/>
        </p:nvPicPr>
        <p:blipFill rotWithShape="1">
          <a:blip r:embed="rId5">
            <a:alphaModFix amt="20000"/>
          </a:blip>
          <a:srcRect/>
          <a:stretch/>
        </p:blipFill>
        <p:spPr>
          <a:xfrm>
            <a:off x="260634" y="3416972"/>
            <a:ext cx="457372" cy="457366"/>
          </a:xfrm>
          <a:prstGeom prst="rect">
            <a:avLst/>
          </a:prstGeom>
          <a:noFill/>
          <a:ln>
            <a:noFill/>
          </a:ln>
        </p:spPr>
      </p:pic>
      <p:pic>
        <p:nvPicPr>
          <p:cNvPr id="265" name="Google Shape;265;p24"/>
          <p:cNvPicPr preferRelativeResize="0"/>
          <p:nvPr/>
        </p:nvPicPr>
        <p:blipFill rotWithShape="1">
          <a:blip r:embed="rId3">
            <a:alphaModFix amt="20000"/>
          </a:blip>
          <a:srcRect/>
          <a:stretch/>
        </p:blipFill>
        <p:spPr>
          <a:xfrm>
            <a:off x="260625" y="4283787"/>
            <a:ext cx="457372" cy="457366"/>
          </a:xfrm>
          <a:prstGeom prst="rect">
            <a:avLst/>
          </a:prstGeom>
          <a:noFill/>
          <a:ln>
            <a:noFill/>
          </a:ln>
        </p:spPr>
      </p:pic>
      <p:sp>
        <p:nvSpPr>
          <p:cNvPr id="266" name="Google Shape;266;p24"/>
          <p:cNvSpPr/>
          <p:nvPr/>
        </p:nvSpPr>
        <p:spPr>
          <a:xfrm>
            <a:off x="895300" y="2682368"/>
            <a:ext cx="2916204" cy="246307"/>
          </a:xfrm>
          <a:prstGeom prst="rect">
            <a:avLst/>
          </a:prstGeom>
        </p:spPr>
        <p:txBody>
          <a:bodyPr>
            <a:prstTxWarp prst="textPlain">
              <a:avLst/>
            </a:prstTxWarp>
          </a:bodyPr>
          <a:lstStyle/>
          <a:p>
            <a:pPr lvl="0" algn="ctr"/>
            <a:r>
              <a:rPr b="0" i="0" dirty="0">
                <a:ln>
                  <a:noFill/>
                </a:ln>
                <a:solidFill>
                  <a:schemeClr val="lt1"/>
                </a:solidFill>
                <a:latin typeface="Tauri"/>
              </a:rPr>
              <a:t>Scaling Numerical Variables</a:t>
            </a:r>
          </a:p>
        </p:txBody>
      </p:sp>
      <p:sp>
        <p:nvSpPr>
          <p:cNvPr id="267" name="Google Shape;267;p24"/>
          <p:cNvSpPr/>
          <p:nvPr/>
        </p:nvSpPr>
        <p:spPr>
          <a:xfrm>
            <a:off x="895300" y="1815543"/>
            <a:ext cx="2961211"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Creating a Balanced Dataset</a:t>
            </a:r>
          </a:p>
        </p:txBody>
      </p:sp>
      <p:sp>
        <p:nvSpPr>
          <p:cNvPr id="268" name="Google Shape;268;p24"/>
          <p:cNvSpPr/>
          <p:nvPr/>
        </p:nvSpPr>
        <p:spPr>
          <a:xfrm>
            <a:off x="895300" y="3509143"/>
            <a:ext cx="4258056"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Involving Top 100 Players’ Matches Only</a:t>
            </a:r>
          </a:p>
        </p:txBody>
      </p:sp>
      <p:sp>
        <p:nvSpPr>
          <p:cNvPr id="270" name="Google Shape;270;p24"/>
          <p:cNvSpPr txBox="1"/>
          <p:nvPr/>
        </p:nvSpPr>
        <p:spPr>
          <a:xfrm>
            <a:off x="5269450" y="1788863"/>
            <a:ext cx="774600" cy="24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uk" sz="1100">
                <a:solidFill>
                  <a:schemeClr val="lt1"/>
                </a:solidFill>
                <a:latin typeface="Tauri"/>
                <a:ea typeface="Tauri"/>
                <a:cs typeface="Tauri"/>
                <a:sym typeface="Tauri"/>
              </a:rPr>
              <a:t>BEFORE: </a:t>
            </a:r>
            <a:endParaRPr sz="1100">
              <a:solidFill>
                <a:schemeClr val="lt1"/>
              </a:solidFill>
              <a:latin typeface="Tauri"/>
              <a:ea typeface="Tauri"/>
              <a:cs typeface="Tauri"/>
              <a:sym typeface="Tauri"/>
            </a:endParaRPr>
          </a:p>
        </p:txBody>
      </p:sp>
      <p:graphicFrame>
        <p:nvGraphicFramePr>
          <p:cNvPr id="271" name="Google Shape;271;p24"/>
          <p:cNvGraphicFramePr/>
          <p:nvPr/>
        </p:nvGraphicFramePr>
        <p:xfrm>
          <a:off x="5356475" y="2190750"/>
          <a:ext cx="1520075" cy="761940"/>
        </p:xfrm>
        <a:graphic>
          <a:graphicData uri="http://schemas.openxmlformats.org/drawingml/2006/table">
            <a:tbl>
              <a:tblPr>
                <a:noFill/>
                <a:tableStyleId>{969E4569-3216-4A46-BC2D-D306300940B7}</a:tableStyleId>
              </a:tblPr>
              <a:tblGrid>
                <a:gridCol w="1520075">
                  <a:extLst>
                    <a:ext uri="{9D8B030D-6E8A-4147-A177-3AD203B41FA5}">
                      <a16:colId xmlns:a16="http://schemas.microsoft.com/office/drawing/2014/main" val="20000"/>
                    </a:ext>
                  </a:extLst>
                </a:gridCol>
              </a:tblGrid>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player_ht</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182</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2" name="Google Shape;272;p24"/>
          <p:cNvSpPr txBox="1"/>
          <p:nvPr/>
        </p:nvSpPr>
        <p:spPr>
          <a:xfrm>
            <a:off x="7332750" y="1788175"/>
            <a:ext cx="774600" cy="24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uk" sz="1100">
                <a:solidFill>
                  <a:schemeClr val="lt1"/>
                </a:solidFill>
                <a:latin typeface="Tauri"/>
                <a:ea typeface="Tauri"/>
                <a:cs typeface="Tauri"/>
                <a:sym typeface="Tauri"/>
              </a:rPr>
              <a:t>AFTER:</a:t>
            </a:r>
            <a:endParaRPr sz="1100">
              <a:solidFill>
                <a:schemeClr val="lt1"/>
              </a:solidFill>
              <a:latin typeface="Tauri"/>
              <a:ea typeface="Tauri"/>
              <a:cs typeface="Tauri"/>
              <a:sym typeface="Tauri"/>
            </a:endParaRPr>
          </a:p>
        </p:txBody>
      </p:sp>
      <p:graphicFrame>
        <p:nvGraphicFramePr>
          <p:cNvPr id="273" name="Google Shape;273;p24"/>
          <p:cNvGraphicFramePr/>
          <p:nvPr/>
        </p:nvGraphicFramePr>
        <p:xfrm>
          <a:off x="7332750" y="2190738"/>
          <a:ext cx="1520075" cy="761940"/>
        </p:xfrm>
        <a:graphic>
          <a:graphicData uri="http://schemas.openxmlformats.org/drawingml/2006/table">
            <a:tbl>
              <a:tblPr>
                <a:noFill/>
                <a:tableStyleId>{969E4569-3216-4A46-BC2D-D306300940B7}</a:tableStyleId>
              </a:tblPr>
              <a:tblGrid>
                <a:gridCol w="1520075">
                  <a:extLst>
                    <a:ext uri="{9D8B030D-6E8A-4147-A177-3AD203B41FA5}">
                      <a16:colId xmlns:a16="http://schemas.microsoft.com/office/drawing/2014/main" val="20000"/>
                    </a:ext>
                  </a:extLst>
                </a:gridCol>
              </a:tblGrid>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player_ht</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1.17343760</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4" name="Google Shape;274;p24"/>
          <p:cNvSpPr txBox="1"/>
          <p:nvPr/>
        </p:nvSpPr>
        <p:spPr>
          <a:xfrm>
            <a:off x="5269450" y="3262850"/>
            <a:ext cx="1085100" cy="24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uk" sz="1100">
                <a:solidFill>
                  <a:schemeClr val="lt1"/>
                </a:solidFill>
                <a:latin typeface="Tauri"/>
                <a:ea typeface="Tauri"/>
                <a:cs typeface="Tauri"/>
                <a:sym typeface="Tauri"/>
              </a:rPr>
              <a:t>FORMULA:</a:t>
            </a:r>
            <a:endParaRPr sz="1100">
              <a:solidFill>
                <a:schemeClr val="lt1"/>
              </a:solidFill>
              <a:latin typeface="Tauri"/>
              <a:ea typeface="Tauri"/>
              <a:cs typeface="Tauri"/>
              <a:sym typeface="Tauri"/>
            </a:endParaRPr>
          </a:p>
        </p:txBody>
      </p:sp>
      <p:graphicFrame>
        <p:nvGraphicFramePr>
          <p:cNvPr id="275" name="Google Shape;275;p24"/>
          <p:cNvGraphicFramePr/>
          <p:nvPr/>
        </p:nvGraphicFramePr>
        <p:xfrm>
          <a:off x="5356475" y="3627400"/>
          <a:ext cx="3496350" cy="731460"/>
        </p:xfrm>
        <a:graphic>
          <a:graphicData uri="http://schemas.openxmlformats.org/drawingml/2006/table">
            <a:tbl>
              <a:tblPr>
                <a:noFill/>
                <a:tableStyleId>{969E4569-3216-4A46-BC2D-D306300940B7}</a:tableStyleId>
              </a:tblPr>
              <a:tblGrid>
                <a:gridCol w="3496350">
                  <a:extLst>
                    <a:ext uri="{9D8B030D-6E8A-4147-A177-3AD203B41FA5}">
                      <a16:colId xmlns:a16="http://schemas.microsoft.com/office/drawing/2014/main" val="20000"/>
                    </a:ext>
                  </a:extLst>
                </a:gridCol>
              </a:tblGrid>
              <a:tr h="261350">
                <a:tc>
                  <a:txBody>
                    <a:bodyPr/>
                    <a:lstStyle/>
                    <a:p>
                      <a:pPr marL="0" lvl="0" indent="0" algn="ctr" rtl="0">
                        <a:spcBef>
                          <a:spcPts val="0"/>
                        </a:spcBef>
                        <a:spcAft>
                          <a:spcPts val="0"/>
                        </a:spcAft>
                        <a:buNone/>
                      </a:pPr>
                      <a:r>
                        <a:rPr lang="uk" sz="1200">
                          <a:solidFill>
                            <a:schemeClr val="lt1"/>
                          </a:solidFill>
                          <a:latin typeface="Courier New"/>
                          <a:ea typeface="Courier New"/>
                          <a:cs typeface="Courier New"/>
                          <a:sym typeface="Courier New"/>
                        </a:rPr>
                        <a:t>Original Value (182) </a:t>
                      </a:r>
                      <a:r>
                        <a:rPr lang="uk" sz="1200">
                          <a:solidFill>
                            <a:srgbClr val="ACDF77"/>
                          </a:solidFill>
                          <a:latin typeface="Courier New"/>
                          <a:ea typeface="Courier New"/>
                          <a:cs typeface="Courier New"/>
                          <a:sym typeface="Courier New"/>
                        </a:rPr>
                        <a:t>-</a:t>
                      </a:r>
                      <a:r>
                        <a:rPr lang="uk" sz="1200">
                          <a:solidFill>
                            <a:schemeClr val="lt1"/>
                          </a:solidFill>
                          <a:latin typeface="Courier New"/>
                          <a:ea typeface="Courier New"/>
                          <a:cs typeface="Courier New"/>
                          <a:sym typeface="Courier New"/>
                        </a:rPr>
                        <a:t> Mean (175.1)</a:t>
                      </a:r>
                      <a:endParaRPr sz="1200">
                        <a:solidFill>
                          <a:schemeClr val="lt1"/>
                        </a:solidFill>
                        <a:latin typeface="Courier New"/>
                        <a:ea typeface="Courier New"/>
                        <a:cs typeface="Courier New"/>
                        <a:sym typeface="Courier New"/>
                      </a:endParaRPr>
                    </a:p>
                  </a:txBody>
                  <a:tcPr marL="91425" marR="91425" marT="91425" marB="91425">
                    <a:lnL w="9525" cap="flat" cmpd="sng">
                      <a:solidFill>
                        <a:srgbClr val="ACDF77">
                          <a:alpha val="0"/>
                        </a:srgbClr>
                      </a:solidFill>
                      <a:prstDash val="solid"/>
                      <a:round/>
                      <a:headEnd type="none" w="sm" len="sm"/>
                      <a:tailEnd type="none" w="sm" len="sm"/>
                    </a:lnL>
                    <a:lnR w="9525" cap="flat" cmpd="sng">
                      <a:solidFill>
                        <a:srgbClr val="ACDF77">
                          <a:alpha val="0"/>
                        </a:srgbClr>
                      </a:solidFill>
                      <a:prstDash val="solid"/>
                      <a:round/>
                      <a:headEnd type="none" w="sm" len="sm"/>
                      <a:tailEnd type="none" w="sm" len="sm"/>
                    </a:lnR>
                    <a:lnT w="9525" cap="flat" cmpd="sng">
                      <a:solidFill>
                        <a:srgbClr val="ACDF77">
                          <a:alpha val="0"/>
                        </a:srgbClr>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261350">
                <a:tc>
                  <a:txBody>
                    <a:bodyPr/>
                    <a:lstStyle/>
                    <a:p>
                      <a:pPr marL="0" lvl="0" indent="0" algn="ctr" rtl="0">
                        <a:spcBef>
                          <a:spcPts val="0"/>
                        </a:spcBef>
                        <a:spcAft>
                          <a:spcPts val="0"/>
                        </a:spcAft>
                        <a:buNone/>
                      </a:pPr>
                      <a:r>
                        <a:rPr lang="uk" sz="1200">
                          <a:solidFill>
                            <a:schemeClr val="lt1"/>
                          </a:solidFill>
                          <a:latin typeface="Courier New"/>
                          <a:ea typeface="Courier New"/>
                          <a:cs typeface="Courier New"/>
                          <a:sym typeface="Courier New"/>
                        </a:rPr>
                        <a:t>Standard Deviation (5.898713)</a:t>
                      </a:r>
                      <a:endParaRPr sz="1200">
                        <a:solidFill>
                          <a:schemeClr val="lt1"/>
                        </a:solidFill>
                        <a:latin typeface="Courier New"/>
                        <a:ea typeface="Courier New"/>
                        <a:cs typeface="Courier New"/>
                        <a:sym typeface="Courier New"/>
                      </a:endParaRPr>
                    </a:p>
                  </a:txBody>
                  <a:tcPr marL="91425" marR="91425" marT="91425" marB="91425">
                    <a:lnL w="9525" cap="flat" cmpd="sng">
                      <a:solidFill>
                        <a:srgbClr val="ACDF77">
                          <a:alpha val="0"/>
                        </a:srgbClr>
                      </a:solidFill>
                      <a:prstDash val="solid"/>
                      <a:round/>
                      <a:headEnd type="none" w="sm" len="sm"/>
                      <a:tailEnd type="none" w="sm" len="sm"/>
                    </a:lnL>
                    <a:lnR w="9525" cap="flat" cmpd="sng">
                      <a:solidFill>
                        <a:srgbClr val="ACDF77">
                          <a:alpha val="0"/>
                        </a:srgbClr>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 name="Google Shape;249;p23">
            <a:extLst>
              <a:ext uri="{FF2B5EF4-FFF2-40B4-BE49-F238E27FC236}">
                <a16:creationId xmlns:a16="http://schemas.microsoft.com/office/drawing/2014/main" id="{BC9F3FE0-DD12-05EF-19FE-776C7EDB9FFA}"/>
              </a:ext>
            </a:extLst>
          </p:cNvPr>
          <p:cNvSpPr/>
          <p:nvPr/>
        </p:nvSpPr>
        <p:spPr>
          <a:xfrm>
            <a:off x="895299" y="4389305"/>
            <a:ext cx="873679" cy="157058"/>
          </a:xfrm>
          <a:prstGeom prst="rect">
            <a:avLst/>
          </a:prstGeom>
        </p:spPr>
        <p:txBody>
          <a:bodyPr>
            <a:prstTxWarp prst="textPlain">
              <a:avLst/>
            </a:prstTxWarp>
          </a:bodyPr>
          <a:lstStyle/>
          <a:p>
            <a:pPr lvl="0" algn="ctr"/>
            <a:r>
              <a:rPr dirty="0">
                <a:solidFill>
                  <a:srgbClr val="FFFFFF">
                    <a:alpha val="20000"/>
                  </a:srgbClr>
                </a:solidFill>
                <a:latin typeface="Tauri"/>
              </a:rPr>
              <a:t>Outliers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5"/>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txBox="1">
            <a:spLocks noGrp="1"/>
          </p:cNvSpPr>
          <p:nvPr>
            <p:ph type="title"/>
          </p:nvPr>
        </p:nvSpPr>
        <p:spPr>
          <a:xfrm>
            <a:off x="2702550" y="335700"/>
            <a:ext cx="3738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DATA PREPROCESSING</a:t>
            </a:r>
            <a:endParaRPr>
              <a:solidFill>
                <a:srgbClr val="FFFFFF"/>
              </a:solidFill>
              <a:latin typeface="Tauri"/>
              <a:ea typeface="Tauri"/>
              <a:cs typeface="Tauri"/>
              <a:sym typeface="Tauri"/>
            </a:endParaRPr>
          </a:p>
        </p:txBody>
      </p:sp>
      <p:pic>
        <p:nvPicPr>
          <p:cNvPr id="283" name="Google Shape;283;p25"/>
          <p:cNvPicPr preferRelativeResize="0"/>
          <p:nvPr/>
        </p:nvPicPr>
        <p:blipFill rotWithShape="1">
          <a:blip r:embed="rId3">
            <a:alphaModFix amt="20000"/>
          </a:blip>
          <a:srcRect/>
          <a:stretch/>
        </p:blipFill>
        <p:spPr>
          <a:xfrm>
            <a:off x="260625" y="1683337"/>
            <a:ext cx="457372" cy="457366"/>
          </a:xfrm>
          <a:prstGeom prst="rect">
            <a:avLst/>
          </a:prstGeom>
          <a:noFill/>
          <a:ln>
            <a:noFill/>
          </a:ln>
        </p:spPr>
      </p:pic>
      <p:pic>
        <p:nvPicPr>
          <p:cNvPr id="284" name="Google Shape;284;p25"/>
          <p:cNvPicPr preferRelativeResize="0"/>
          <p:nvPr/>
        </p:nvPicPr>
        <p:blipFill>
          <a:blip r:embed="rId4">
            <a:alphaModFix amt="20000"/>
          </a:blip>
          <a:stretch>
            <a:fillRect/>
          </a:stretch>
        </p:blipFill>
        <p:spPr>
          <a:xfrm>
            <a:off x="260632" y="2550150"/>
            <a:ext cx="457372" cy="457366"/>
          </a:xfrm>
          <a:prstGeom prst="rect">
            <a:avLst/>
          </a:prstGeom>
          <a:noFill/>
          <a:ln>
            <a:noFill/>
          </a:ln>
        </p:spPr>
      </p:pic>
      <p:pic>
        <p:nvPicPr>
          <p:cNvPr id="285" name="Google Shape;285;p25"/>
          <p:cNvPicPr preferRelativeResize="0"/>
          <p:nvPr/>
        </p:nvPicPr>
        <p:blipFill rotWithShape="1">
          <a:blip r:embed="rId5">
            <a:alphaModFix/>
          </a:blip>
          <a:srcRect/>
          <a:stretch/>
        </p:blipFill>
        <p:spPr>
          <a:xfrm>
            <a:off x="260634" y="3416972"/>
            <a:ext cx="457372" cy="457366"/>
          </a:xfrm>
          <a:prstGeom prst="rect">
            <a:avLst/>
          </a:prstGeom>
          <a:noFill/>
          <a:ln>
            <a:noFill/>
          </a:ln>
        </p:spPr>
      </p:pic>
      <p:pic>
        <p:nvPicPr>
          <p:cNvPr id="286" name="Google Shape;286;p25"/>
          <p:cNvPicPr preferRelativeResize="0"/>
          <p:nvPr/>
        </p:nvPicPr>
        <p:blipFill rotWithShape="1">
          <a:blip r:embed="rId3">
            <a:alphaModFix amt="20000"/>
          </a:blip>
          <a:srcRect/>
          <a:stretch/>
        </p:blipFill>
        <p:spPr>
          <a:xfrm>
            <a:off x="260625" y="4283787"/>
            <a:ext cx="457372" cy="457366"/>
          </a:xfrm>
          <a:prstGeom prst="rect">
            <a:avLst/>
          </a:prstGeom>
          <a:noFill/>
          <a:ln>
            <a:noFill/>
          </a:ln>
        </p:spPr>
      </p:pic>
      <p:sp>
        <p:nvSpPr>
          <p:cNvPr id="287" name="Google Shape;287;p25"/>
          <p:cNvSpPr/>
          <p:nvPr/>
        </p:nvSpPr>
        <p:spPr>
          <a:xfrm>
            <a:off x="895300" y="2682368"/>
            <a:ext cx="2916204"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Scaling Numerical Variables</a:t>
            </a:r>
          </a:p>
        </p:txBody>
      </p:sp>
      <p:sp>
        <p:nvSpPr>
          <p:cNvPr id="288" name="Google Shape;288;p25"/>
          <p:cNvSpPr/>
          <p:nvPr/>
        </p:nvSpPr>
        <p:spPr>
          <a:xfrm>
            <a:off x="895300" y="3509143"/>
            <a:ext cx="4258056" cy="246307"/>
          </a:xfrm>
          <a:prstGeom prst="rect">
            <a:avLst/>
          </a:prstGeom>
        </p:spPr>
        <p:txBody>
          <a:bodyPr>
            <a:prstTxWarp prst="textPlain">
              <a:avLst/>
            </a:prstTxWarp>
          </a:bodyPr>
          <a:lstStyle/>
          <a:p>
            <a:pPr lvl="0" algn="ctr"/>
            <a:r>
              <a:rPr b="0" i="0">
                <a:ln>
                  <a:noFill/>
                </a:ln>
                <a:solidFill>
                  <a:schemeClr val="lt1"/>
                </a:solidFill>
                <a:latin typeface="Tauri"/>
              </a:rPr>
              <a:t>Involving Top 100 Players’ Matches Only</a:t>
            </a:r>
          </a:p>
        </p:txBody>
      </p:sp>
      <p:sp>
        <p:nvSpPr>
          <p:cNvPr id="289" name="Google Shape;289;p25"/>
          <p:cNvSpPr/>
          <p:nvPr/>
        </p:nvSpPr>
        <p:spPr>
          <a:xfrm>
            <a:off x="895300" y="1815543"/>
            <a:ext cx="2961211"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Creating a Balanced Dataset</a:t>
            </a:r>
          </a:p>
        </p:txBody>
      </p:sp>
      <p:pic>
        <p:nvPicPr>
          <p:cNvPr id="291" name="Google Shape;291;p25"/>
          <p:cNvPicPr preferRelativeResize="0"/>
          <p:nvPr/>
        </p:nvPicPr>
        <p:blipFill>
          <a:blip r:embed="rId6">
            <a:alphaModFix/>
          </a:blip>
          <a:stretch>
            <a:fillRect/>
          </a:stretch>
        </p:blipFill>
        <p:spPr>
          <a:xfrm>
            <a:off x="5590003" y="1476100"/>
            <a:ext cx="3243927" cy="3460174"/>
          </a:xfrm>
          <a:prstGeom prst="rect">
            <a:avLst/>
          </a:prstGeom>
          <a:noFill/>
          <a:ln>
            <a:noFill/>
          </a:ln>
        </p:spPr>
      </p:pic>
      <p:sp>
        <p:nvSpPr>
          <p:cNvPr id="2" name="Google Shape;249;p23">
            <a:extLst>
              <a:ext uri="{FF2B5EF4-FFF2-40B4-BE49-F238E27FC236}">
                <a16:creationId xmlns:a16="http://schemas.microsoft.com/office/drawing/2014/main" id="{C4F6FBE5-CF26-B560-A545-482E402B4356}"/>
              </a:ext>
            </a:extLst>
          </p:cNvPr>
          <p:cNvSpPr/>
          <p:nvPr/>
        </p:nvSpPr>
        <p:spPr>
          <a:xfrm>
            <a:off x="895299" y="4389305"/>
            <a:ext cx="873679" cy="157058"/>
          </a:xfrm>
          <a:prstGeom prst="rect">
            <a:avLst/>
          </a:prstGeom>
        </p:spPr>
        <p:txBody>
          <a:bodyPr>
            <a:prstTxWarp prst="textPlain">
              <a:avLst/>
            </a:prstTxWarp>
          </a:bodyPr>
          <a:lstStyle/>
          <a:p>
            <a:pPr lvl="0" algn="ctr"/>
            <a:r>
              <a:rPr dirty="0">
                <a:solidFill>
                  <a:srgbClr val="FFFFFF">
                    <a:alpha val="20000"/>
                  </a:srgbClr>
                </a:solidFill>
                <a:latin typeface="Tauri"/>
              </a:rPr>
              <a:t>Outliers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txBox="1">
            <a:spLocks noGrp="1"/>
          </p:cNvSpPr>
          <p:nvPr>
            <p:ph type="title"/>
          </p:nvPr>
        </p:nvSpPr>
        <p:spPr>
          <a:xfrm>
            <a:off x="2702550" y="335700"/>
            <a:ext cx="3738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DATA PREPROCESSING</a:t>
            </a:r>
            <a:endParaRPr>
              <a:solidFill>
                <a:srgbClr val="FFFFFF"/>
              </a:solidFill>
              <a:latin typeface="Tauri"/>
              <a:ea typeface="Tauri"/>
              <a:cs typeface="Tauri"/>
              <a:sym typeface="Tauri"/>
            </a:endParaRPr>
          </a:p>
        </p:txBody>
      </p:sp>
      <p:pic>
        <p:nvPicPr>
          <p:cNvPr id="299" name="Google Shape;299;p26"/>
          <p:cNvPicPr preferRelativeResize="0"/>
          <p:nvPr/>
        </p:nvPicPr>
        <p:blipFill rotWithShape="1">
          <a:blip r:embed="rId3">
            <a:alphaModFix amt="20000"/>
          </a:blip>
          <a:srcRect/>
          <a:stretch/>
        </p:blipFill>
        <p:spPr>
          <a:xfrm>
            <a:off x="260625" y="1683337"/>
            <a:ext cx="457372" cy="457366"/>
          </a:xfrm>
          <a:prstGeom prst="rect">
            <a:avLst/>
          </a:prstGeom>
          <a:noFill/>
          <a:ln>
            <a:noFill/>
          </a:ln>
        </p:spPr>
      </p:pic>
      <p:pic>
        <p:nvPicPr>
          <p:cNvPr id="300" name="Google Shape;300;p26"/>
          <p:cNvPicPr preferRelativeResize="0"/>
          <p:nvPr/>
        </p:nvPicPr>
        <p:blipFill>
          <a:blip r:embed="rId4">
            <a:alphaModFix amt="20000"/>
          </a:blip>
          <a:stretch>
            <a:fillRect/>
          </a:stretch>
        </p:blipFill>
        <p:spPr>
          <a:xfrm>
            <a:off x="260632" y="2550150"/>
            <a:ext cx="457372" cy="457366"/>
          </a:xfrm>
          <a:prstGeom prst="rect">
            <a:avLst/>
          </a:prstGeom>
          <a:noFill/>
          <a:ln>
            <a:noFill/>
          </a:ln>
        </p:spPr>
      </p:pic>
      <p:pic>
        <p:nvPicPr>
          <p:cNvPr id="301" name="Google Shape;301;p26"/>
          <p:cNvPicPr preferRelativeResize="0"/>
          <p:nvPr/>
        </p:nvPicPr>
        <p:blipFill rotWithShape="1">
          <a:blip r:embed="rId5">
            <a:alphaModFix amt="20000"/>
          </a:blip>
          <a:srcRect/>
          <a:stretch/>
        </p:blipFill>
        <p:spPr>
          <a:xfrm>
            <a:off x="260634" y="3416972"/>
            <a:ext cx="457372" cy="457366"/>
          </a:xfrm>
          <a:prstGeom prst="rect">
            <a:avLst/>
          </a:prstGeom>
          <a:noFill/>
          <a:ln>
            <a:noFill/>
          </a:ln>
        </p:spPr>
      </p:pic>
      <p:pic>
        <p:nvPicPr>
          <p:cNvPr id="302" name="Google Shape;302;p26"/>
          <p:cNvPicPr preferRelativeResize="0"/>
          <p:nvPr/>
        </p:nvPicPr>
        <p:blipFill rotWithShape="1">
          <a:blip r:embed="rId3">
            <a:alphaModFix/>
          </a:blip>
          <a:srcRect/>
          <a:stretch/>
        </p:blipFill>
        <p:spPr>
          <a:xfrm>
            <a:off x="260625" y="4283787"/>
            <a:ext cx="457372" cy="457366"/>
          </a:xfrm>
          <a:prstGeom prst="rect">
            <a:avLst/>
          </a:prstGeom>
          <a:noFill/>
          <a:ln>
            <a:noFill/>
          </a:ln>
        </p:spPr>
      </p:pic>
      <p:sp>
        <p:nvSpPr>
          <p:cNvPr id="304" name="Google Shape;304;p26"/>
          <p:cNvSpPr/>
          <p:nvPr/>
        </p:nvSpPr>
        <p:spPr>
          <a:xfrm>
            <a:off x="895300" y="2682368"/>
            <a:ext cx="2916204"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Scaling Numerical Variables</a:t>
            </a:r>
          </a:p>
        </p:txBody>
      </p:sp>
      <p:sp>
        <p:nvSpPr>
          <p:cNvPr id="305" name="Google Shape;305;p26"/>
          <p:cNvSpPr/>
          <p:nvPr/>
        </p:nvSpPr>
        <p:spPr>
          <a:xfrm>
            <a:off x="895300" y="1815543"/>
            <a:ext cx="2961211"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Creating a Balanced Dataset</a:t>
            </a:r>
          </a:p>
        </p:txBody>
      </p:sp>
      <p:sp>
        <p:nvSpPr>
          <p:cNvPr id="306" name="Google Shape;306;p26"/>
          <p:cNvSpPr/>
          <p:nvPr/>
        </p:nvSpPr>
        <p:spPr>
          <a:xfrm>
            <a:off x="895300" y="3509143"/>
            <a:ext cx="4258056"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Involving Top 100 Players’ Matches Only</a:t>
            </a:r>
          </a:p>
        </p:txBody>
      </p:sp>
      <p:sp>
        <p:nvSpPr>
          <p:cNvPr id="307" name="Google Shape;307;p26"/>
          <p:cNvSpPr txBox="1"/>
          <p:nvPr/>
        </p:nvSpPr>
        <p:spPr>
          <a:xfrm>
            <a:off x="5269450" y="1788875"/>
            <a:ext cx="997800" cy="24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uk" sz="1100">
                <a:solidFill>
                  <a:schemeClr val="lt1"/>
                </a:solidFill>
                <a:latin typeface="Tauri"/>
                <a:ea typeface="Tauri"/>
                <a:cs typeface="Tauri"/>
                <a:sym typeface="Tauri"/>
              </a:rPr>
              <a:t>MISTAKES:</a:t>
            </a:r>
            <a:endParaRPr sz="1100">
              <a:solidFill>
                <a:schemeClr val="lt1"/>
              </a:solidFill>
              <a:latin typeface="Tauri"/>
              <a:ea typeface="Tauri"/>
              <a:cs typeface="Tauri"/>
              <a:sym typeface="Tauri"/>
            </a:endParaRPr>
          </a:p>
        </p:txBody>
      </p:sp>
      <p:pic>
        <p:nvPicPr>
          <p:cNvPr id="308" name="Google Shape;308;p26"/>
          <p:cNvPicPr preferRelativeResize="0"/>
          <p:nvPr/>
        </p:nvPicPr>
        <p:blipFill>
          <a:blip r:embed="rId6">
            <a:alphaModFix/>
          </a:blip>
          <a:stretch>
            <a:fillRect/>
          </a:stretch>
        </p:blipFill>
        <p:spPr>
          <a:xfrm>
            <a:off x="5371100" y="1844095"/>
            <a:ext cx="2281525" cy="2281581"/>
          </a:xfrm>
          <a:prstGeom prst="rect">
            <a:avLst/>
          </a:prstGeom>
          <a:noFill/>
          <a:ln>
            <a:noFill/>
          </a:ln>
        </p:spPr>
      </p:pic>
      <p:pic>
        <p:nvPicPr>
          <p:cNvPr id="309" name="Google Shape;309;p26"/>
          <p:cNvPicPr preferRelativeResize="0"/>
          <p:nvPr/>
        </p:nvPicPr>
        <p:blipFill>
          <a:blip r:embed="rId7">
            <a:alphaModFix/>
          </a:blip>
          <a:stretch>
            <a:fillRect/>
          </a:stretch>
        </p:blipFill>
        <p:spPr>
          <a:xfrm>
            <a:off x="7652625" y="2140700"/>
            <a:ext cx="1037800" cy="1974674"/>
          </a:xfrm>
          <a:prstGeom prst="rect">
            <a:avLst/>
          </a:prstGeom>
          <a:noFill/>
          <a:ln>
            <a:noFill/>
          </a:ln>
        </p:spPr>
      </p:pic>
      <p:graphicFrame>
        <p:nvGraphicFramePr>
          <p:cNvPr id="310" name="Google Shape;310;p26"/>
          <p:cNvGraphicFramePr/>
          <p:nvPr/>
        </p:nvGraphicFramePr>
        <p:xfrm>
          <a:off x="5415675" y="4119363"/>
          <a:ext cx="3496350" cy="731460"/>
        </p:xfrm>
        <a:graphic>
          <a:graphicData uri="http://schemas.openxmlformats.org/drawingml/2006/table">
            <a:tbl>
              <a:tblPr>
                <a:noFill/>
                <a:tableStyleId>{969E4569-3216-4A46-BC2D-D306300940B7}</a:tableStyleId>
              </a:tblPr>
              <a:tblGrid>
                <a:gridCol w="1748175">
                  <a:extLst>
                    <a:ext uri="{9D8B030D-6E8A-4147-A177-3AD203B41FA5}">
                      <a16:colId xmlns:a16="http://schemas.microsoft.com/office/drawing/2014/main" val="20000"/>
                    </a:ext>
                  </a:extLst>
                </a:gridCol>
                <a:gridCol w="1748175">
                  <a:extLst>
                    <a:ext uri="{9D8B030D-6E8A-4147-A177-3AD203B41FA5}">
                      <a16:colId xmlns:a16="http://schemas.microsoft.com/office/drawing/2014/main" val="20001"/>
                    </a:ext>
                  </a:extLst>
                </a:gridCol>
              </a:tblGrid>
              <a:tr h="261350">
                <a:tc>
                  <a:txBody>
                    <a:bodyPr/>
                    <a:lstStyle/>
                    <a:p>
                      <a:pPr marL="0" lvl="0" indent="0" algn="ctr" rtl="0">
                        <a:spcBef>
                          <a:spcPts val="0"/>
                        </a:spcBef>
                        <a:spcAft>
                          <a:spcPts val="0"/>
                        </a:spcAft>
                        <a:buNone/>
                      </a:pPr>
                      <a:r>
                        <a:rPr lang="uk" sz="1200">
                          <a:solidFill>
                            <a:schemeClr val="lt1"/>
                          </a:solidFill>
                          <a:latin typeface="Courier New"/>
                          <a:ea typeface="Courier New"/>
                          <a:cs typeface="Courier New"/>
                          <a:sym typeface="Courier New"/>
                        </a:rPr>
                        <a:t>Ons Jabeur</a:t>
                      </a:r>
                      <a:endParaRPr sz="12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200">
                          <a:solidFill>
                            <a:schemeClr val="lt1"/>
                          </a:solidFill>
                          <a:latin typeface="Courier New"/>
                          <a:ea typeface="Courier New"/>
                          <a:cs typeface="Courier New"/>
                          <a:sym typeface="Courier New"/>
                        </a:rPr>
                        <a:t>Camila Osorio</a:t>
                      </a:r>
                      <a:endParaRPr sz="12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261350">
                <a:tc>
                  <a:txBody>
                    <a:bodyPr/>
                    <a:lstStyle/>
                    <a:p>
                      <a:pPr marL="0" lvl="0" indent="0" algn="ctr" rtl="0">
                        <a:spcBef>
                          <a:spcPts val="0"/>
                        </a:spcBef>
                        <a:spcAft>
                          <a:spcPts val="0"/>
                        </a:spcAft>
                        <a:buNone/>
                      </a:pPr>
                      <a:r>
                        <a:rPr lang="uk" sz="1200">
                          <a:solidFill>
                            <a:schemeClr val="lt1"/>
                          </a:solidFill>
                          <a:latin typeface="Courier New"/>
                          <a:ea typeface="Courier New"/>
                          <a:cs typeface="Courier New"/>
                          <a:sym typeface="Courier New"/>
                        </a:rPr>
                        <a:t>Match Duration</a:t>
                      </a:r>
                      <a:endParaRPr sz="12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200">
                          <a:solidFill>
                            <a:schemeClr val="lt1"/>
                          </a:solidFill>
                          <a:latin typeface="Courier New"/>
                          <a:ea typeface="Courier New"/>
                          <a:cs typeface="Courier New"/>
                          <a:sym typeface="Courier New"/>
                        </a:rPr>
                        <a:t>316 ❌</a:t>
                      </a:r>
                      <a:endParaRPr sz="12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11" name="Google Shape;311;p26"/>
          <p:cNvSpPr/>
          <p:nvPr/>
        </p:nvSpPr>
        <p:spPr>
          <a:xfrm>
            <a:off x="7304775" y="4528550"/>
            <a:ext cx="1497900" cy="246300"/>
          </a:xfrm>
          <a:prstGeom prst="rect">
            <a:avLst/>
          </a:prstGeom>
          <a:solidFill>
            <a:srgbClr val="1D3B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 name="Google Shape;312;p26"/>
          <p:cNvSpPr txBox="1"/>
          <p:nvPr/>
        </p:nvSpPr>
        <p:spPr>
          <a:xfrm>
            <a:off x="7483875" y="4555850"/>
            <a:ext cx="11397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uk" sz="1200">
                <a:solidFill>
                  <a:schemeClr val="lt1"/>
                </a:solidFill>
                <a:latin typeface="Courier New"/>
                <a:ea typeface="Courier New"/>
                <a:cs typeface="Courier New"/>
                <a:sym typeface="Courier New"/>
              </a:rPr>
              <a:t>122 ✅ </a:t>
            </a:r>
            <a:endParaRPr sz="1200">
              <a:solidFill>
                <a:schemeClr val="lt1"/>
              </a:solidFill>
              <a:latin typeface="Courier New"/>
              <a:ea typeface="Courier New"/>
              <a:cs typeface="Courier New"/>
              <a:sym typeface="Courier New"/>
            </a:endParaRPr>
          </a:p>
        </p:txBody>
      </p:sp>
      <p:sp>
        <p:nvSpPr>
          <p:cNvPr id="2" name="Google Shape;249;p23">
            <a:extLst>
              <a:ext uri="{FF2B5EF4-FFF2-40B4-BE49-F238E27FC236}">
                <a16:creationId xmlns:a16="http://schemas.microsoft.com/office/drawing/2014/main" id="{167B14BD-4D5E-E671-1ABF-68E691902C9F}"/>
              </a:ext>
            </a:extLst>
          </p:cNvPr>
          <p:cNvSpPr/>
          <p:nvPr/>
        </p:nvSpPr>
        <p:spPr>
          <a:xfrm>
            <a:off x="895299" y="4389305"/>
            <a:ext cx="873679" cy="157058"/>
          </a:xfrm>
          <a:prstGeom prst="rect">
            <a:avLst/>
          </a:prstGeom>
        </p:spPr>
        <p:txBody>
          <a:bodyPr>
            <a:prstTxWarp prst="textPlain">
              <a:avLst/>
            </a:prstTxWarp>
          </a:bodyPr>
          <a:lstStyle/>
          <a:p>
            <a:pPr algn="ctr"/>
            <a:r>
              <a:rPr dirty="0">
                <a:solidFill>
                  <a:schemeClr val="lt1"/>
                </a:solidFill>
                <a:latin typeface="Tauri"/>
              </a:rPr>
              <a:t>Outliers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7"/>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txBox="1">
            <a:spLocks noGrp="1"/>
          </p:cNvSpPr>
          <p:nvPr>
            <p:ph type="title"/>
          </p:nvPr>
        </p:nvSpPr>
        <p:spPr>
          <a:xfrm>
            <a:off x="2702550" y="335700"/>
            <a:ext cx="3738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DATA PREPROCESSING</a:t>
            </a:r>
            <a:endParaRPr>
              <a:solidFill>
                <a:srgbClr val="FFFFFF"/>
              </a:solidFill>
              <a:latin typeface="Tauri"/>
              <a:ea typeface="Tauri"/>
              <a:cs typeface="Tauri"/>
              <a:sym typeface="Tauri"/>
            </a:endParaRPr>
          </a:p>
        </p:txBody>
      </p:sp>
      <p:pic>
        <p:nvPicPr>
          <p:cNvPr id="320" name="Google Shape;320;p27"/>
          <p:cNvPicPr preferRelativeResize="0"/>
          <p:nvPr/>
        </p:nvPicPr>
        <p:blipFill rotWithShape="1">
          <a:blip r:embed="rId3">
            <a:alphaModFix amt="20000"/>
          </a:blip>
          <a:srcRect/>
          <a:stretch/>
        </p:blipFill>
        <p:spPr>
          <a:xfrm>
            <a:off x="260625" y="1683337"/>
            <a:ext cx="457372" cy="457366"/>
          </a:xfrm>
          <a:prstGeom prst="rect">
            <a:avLst/>
          </a:prstGeom>
          <a:noFill/>
          <a:ln>
            <a:noFill/>
          </a:ln>
        </p:spPr>
      </p:pic>
      <p:pic>
        <p:nvPicPr>
          <p:cNvPr id="321" name="Google Shape;321;p27"/>
          <p:cNvPicPr preferRelativeResize="0"/>
          <p:nvPr/>
        </p:nvPicPr>
        <p:blipFill>
          <a:blip r:embed="rId4">
            <a:alphaModFix amt="20000"/>
          </a:blip>
          <a:stretch>
            <a:fillRect/>
          </a:stretch>
        </p:blipFill>
        <p:spPr>
          <a:xfrm>
            <a:off x="260632" y="2550150"/>
            <a:ext cx="457372" cy="457366"/>
          </a:xfrm>
          <a:prstGeom prst="rect">
            <a:avLst/>
          </a:prstGeom>
          <a:noFill/>
          <a:ln>
            <a:noFill/>
          </a:ln>
        </p:spPr>
      </p:pic>
      <p:pic>
        <p:nvPicPr>
          <p:cNvPr id="322" name="Google Shape;322;p27"/>
          <p:cNvPicPr preferRelativeResize="0"/>
          <p:nvPr/>
        </p:nvPicPr>
        <p:blipFill rotWithShape="1">
          <a:blip r:embed="rId5">
            <a:alphaModFix amt="20000"/>
          </a:blip>
          <a:srcRect/>
          <a:stretch/>
        </p:blipFill>
        <p:spPr>
          <a:xfrm>
            <a:off x="260634" y="3416972"/>
            <a:ext cx="457372" cy="457366"/>
          </a:xfrm>
          <a:prstGeom prst="rect">
            <a:avLst/>
          </a:prstGeom>
          <a:noFill/>
          <a:ln>
            <a:noFill/>
          </a:ln>
        </p:spPr>
      </p:pic>
      <p:pic>
        <p:nvPicPr>
          <p:cNvPr id="323" name="Google Shape;323;p27"/>
          <p:cNvPicPr preferRelativeResize="0"/>
          <p:nvPr/>
        </p:nvPicPr>
        <p:blipFill rotWithShape="1">
          <a:blip r:embed="rId3">
            <a:alphaModFix/>
          </a:blip>
          <a:srcRect/>
          <a:stretch/>
        </p:blipFill>
        <p:spPr>
          <a:xfrm>
            <a:off x="260625" y="4283787"/>
            <a:ext cx="457372" cy="457366"/>
          </a:xfrm>
          <a:prstGeom prst="rect">
            <a:avLst/>
          </a:prstGeom>
          <a:noFill/>
          <a:ln>
            <a:noFill/>
          </a:ln>
        </p:spPr>
      </p:pic>
      <p:sp>
        <p:nvSpPr>
          <p:cNvPr id="325" name="Google Shape;325;p27"/>
          <p:cNvSpPr/>
          <p:nvPr/>
        </p:nvSpPr>
        <p:spPr>
          <a:xfrm>
            <a:off x="895300" y="2682368"/>
            <a:ext cx="2916204"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Scaling Numerical Variables</a:t>
            </a:r>
          </a:p>
        </p:txBody>
      </p:sp>
      <p:sp>
        <p:nvSpPr>
          <p:cNvPr id="326" name="Google Shape;326;p27"/>
          <p:cNvSpPr/>
          <p:nvPr/>
        </p:nvSpPr>
        <p:spPr>
          <a:xfrm>
            <a:off x="895300" y="1815543"/>
            <a:ext cx="2961211"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Creating a Balanced Dataset</a:t>
            </a:r>
          </a:p>
        </p:txBody>
      </p:sp>
      <p:sp>
        <p:nvSpPr>
          <p:cNvPr id="327" name="Google Shape;327;p27"/>
          <p:cNvSpPr/>
          <p:nvPr/>
        </p:nvSpPr>
        <p:spPr>
          <a:xfrm>
            <a:off x="895300" y="3509143"/>
            <a:ext cx="4258056"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Involving Top 100 Players’ Matches Only</a:t>
            </a:r>
          </a:p>
        </p:txBody>
      </p:sp>
      <p:sp>
        <p:nvSpPr>
          <p:cNvPr id="328" name="Google Shape;328;p27"/>
          <p:cNvSpPr txBox="1"/>
          <p:nvPr/>
        </p:nvSpPr>
        <p:spPr>
          <a:xfrm>
            <a:off x="5269450" y="1788875"/>
            <a:ext cx="1426800" cy="24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uk" sz="1100">
                <a:solidFill>
                  <a:schemeClr val="lt1"/>
                </a:solidFill>
                <a:latin typeface="Tauri"/>
                <a:ea typeface="Tauri"/>
                <a:cs typeface="Tauri"/>
                <a:sym typeface="Tauri"/>
              </a:rPr>
              <a:t>REAL OUTLIERS:</a:t>
            </a:r>
            <a:endParaRPr sz="1100">
              <a:solidFill>
                <a:schemeClr val="lt1"/>
              </a:solidFill>
              <a:latin typeface="Tauri"/>
              <a:ea typeface="Tauri"/>
              <a:cs typeface="Tauri"/>
              <a:sym typeface="Tauri"/>
            </a:endParaRPr>
          </a:p>
        </p:txBody>
      </p:sp>
      <p:graphicFrame>
        <p:nvGraphicFramePr>
          <p:cNvPr id="329" name="Google Shape;329;p27"/>
          <p:cNvGraphicFramePr/>
          <p:nvPr/>
        </p:nvGraphicFramePr>
        <p:xfrm>
          <a:off x="5269450" y="2140688"/>
          <a:ext cx="3496350" cy="548610"/>
        </p:xfrm>
        <a:graphic>
          <a:graphicData uri="http://schemas.openxmlformats.org/drawingml/2006/table">
            <a:tbl>
              <a:tblPr>
                <a:noFill/>
                <a:tableStyleId>{969E4569-3216-4A46-BC2D-D306300940B7}</a:tableStyleId>
              </a:tblPr>
              <a:tblGrid>
                <a:gridCol w="1748175">
                  <a:extLst>
                    <a:ext uri="{9D8B030D-6E8A-4147-A177-3AD203B41FA5}">
                      <a16:colId xmlns:a16="http://schemas.microsoft.com/office/drawing/2014/main" val="20000"/>
                    </a:ext>
                  </a:extLst>
                </a:gridCol>
                <a:gridCol w="1748175">
                  <a:extLst>
                    <a:ext uri="{9D8B030D-6E8A-4147-A177-3AD203B41FA5}">
                      <a16:colId xmlns:a16="http://schemas.microsoft.com/office/drawing/2014/main" val="20001"/>
                    </a:ext>
                  </a:extLst>
                </a:gridCol>
              </a:tblGrid>
              <a:tr h="261350">
                <a:tc>
                  <a:txBody>
                    <a:bodyPr/>
                    <a:lstStyle/>
                    <a:p>
                      <a:pPr marL="0" lvl="0" indent="0" algn="ctr" rtl="0">
                        <a:spcBef>
                          <a:spcPts val="0"/>
                        </a:spcBef>
                        <a:spcAft>
                          <a:spcPts val="0"/>
                        </a:spcAft>
                        <a:buNone/>
                      </a:pPr>
                      <a:r>
                        <a:rPr lang="uk" sz="1200">
                          <a:solidFill>
                            <a:schemeClr val="lt1"/>
                          </a:solidFill>
                          <a:latin typeface="Courier New"/>
                          <a:ea typeface="Courier New"/>
                          <a:cs typeface="Courier New"/>
                          <a:sym typeface="Courier New"/>
                        </a:rPr>
                        <a:t>player_ht </a:t>
                      </a:r>
                      <a:endParaRPr sz="1200">
                        <a:solidFill>
                          <a:schemeClr val="lt1"/>
                        </a:solidFill>
                        <a:latin typeface="Courier New"/>
                        <a:ea typeface="Courier New"/>
                        <a:cs typeface="Courier New"/>
                        <a:sym typeface="Courier New"/>
                      </a:endParaRPr>
                    </a:p>
                    <a:p>
                      <a:pPr marL="0" lvl="0" indent="0" algn="ctr" rtl="0">
                        <a:spcBef>
                          <a:spcPts val="0"/>
                        </a:spcBef>
                        <a:spcAft>
                          <a:spcPts val="0"/>
                        </a:spcAft>
                        <a:buNone/>
                      </a:pPr>
                      <a:r>
                        <a:rPr lang="uk" sz="1200">
                          <a:solidFill>
                            <a:schemeClr val="lt1"/>
                          </a:solidFill>
                          <a:latin typeface="Courier New"/>
                          <a:ea typeface="Courier New"/>
                          <a:cs typeface="Courier New"/>
                          <a:sym typeface="Courier New"/>
                        </a:rPr>
                        <a:t>(Lauren Davis)</a:t>
                      </a:r>
                      <a:endParaRPr sz="1200">
                        <a:solidFill>
                          <a:schemeClr val="lt1"/>
                        </a:solidFill>
                        <a:latin typeface="Courier New"/>
                        <a:ea typeface="Courier New"/>
                        <a:cs typeface="Courier New"/>
                        <a:sym typeface="Courier New"/>
                      </a:endParaRPr>
                    </a:p>
                  </a:txBody>
                  <a:tcPr marL="91425" marR="91425" marT="91425" marB="91425" anchor="ctr">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200">
                          <a:solidFill>
                            <a:schemeClr val="lt1"/>
                          </a:solidFill>
                          <a:latin typeface="Courier New"/>
                          <a:ea typeface="Courier New"/>
                          <a:cs typeface="Courier New"/>
                          <a:sym typeface="Courier New"/>
                        </a:rPr>
                        <a:t>1.57m 🤔</a:t>
                      </a:r>
                      <a:endParaRPr sz="1200">
                        <a:solidFill>
                          <a:schemeClr val="lt1"/>
                        </a:solidFill>
                        <a:latin typeface="Courier New"/>
                        <a:ea typeface="Courier New"/>
                        <a:cs typeface="Courier New"/>
                        <a:sym typeface="Courier New"/>
                      </a:endParaRPr>
                    </a:p>
                  </a:txBody>
                  <a:tcPr marL="91425" marR="91425" marT="91425" marB="91425" anchor="ctr">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330" name="Google Shape;330;p27"/>
          <p:cNvPicPr preferRelativeResize="0"/>
          <p:nvPr/>
        </p:nvPicPr>
        <p:blipFill>
          <a:blip r:embed="rId6">
            <a:alphaModFix/>
          </a:blip>
          <a:stretch>
            <a:fillRect/>
          </a:stretch>
        </p:blipFill>
        <p:spPr>
          <a:xfrm>
            <a:off x="5269450" y="2841103"/>
            <a:ext cx="3496351" cy="1966672"/>
          </a:xfrm>
          <a:prstGeom prst="rect">
            <a:avLst/>
          </a:prstGeom>
          <a:noFill/>
          <a:ln>
            <a:noFill/>
          </a:ln>
        </p:spPr>
      </p:pic>
      <p:pic>
        <p:nvPicPr>
          <p:cNvPr id="331" name="Google Shape;331;p27"/>
          <p:cNvPicPr preferRelativeResize="0"/>
          <p:nvPr/>
        </p:nvPicPr>
        <p:blipFill>
          <a:blip r:embed="rId7">
            <a:alphaModFix/>
          </a:blip>
          <a:stretch>
            <a:fillRect/>
          </a:stretch>
        </p:blipFill>
        <p:spPr>
          <a:xfrm rot="2700000" flipH="1">
            <a:off x="5847327" y="2810777"/>
            <a:ext cx="881073" cy="881073"/>
          </a:xfrm>
          <a:prstGeom prst="rect">
            <a:avLst/>
          </a:prstGeom>
          <a:noFill/>
          <a:ln>
            <a:noFill/>
          </a:ln>
        </p:spPr>
      </p:pic>
      <p:sp>
        <p:nvSpPr>
          <p:cNvPr id="2" name="Google Shape;249;p23">
            <a:extLst>
              <a:ext uri="{FF2B5EF4-FFF2-40B4-BE49-F238E27FC236}">
                <a16:creationId xmlns:a16="http://schemas.microsoft.com/office/drawing/2014/main" id="{8CBF1FE5-DAA1-49EF-F501-2EA40E981CF9}"/>
              </a:ext>
            </a:extLst>
          </p:cNvPr>
          <p:cNvSpPr/>
          <p:nvPr/>
        </p:nvSpPr>
        <p:spPr>
          <a:xfrm>
            <a:off x="895299" y="4389305"/>
            <a:ext cx="873679" cy="157058"/>
          </a:xfrm>
          <a:prstGeom prst="rect">
            <a:avLst/>
          </a:prstGeom>
        </p:spPr>
        <p:txBody>
          <a:bodyPr>
            <a:prstTxWarp prst="textPlain">
              <a:avLst/>
            </a:prstTxWarp>
          </a:bodyPr>
          <a:lstStyle/>
          <a:p>
            <a:pPr algn="ctr"/>
            <a:r>
              <a:rPr dirty="0">
                <a:solidFill>
                  <a:schemeClr val="lt1"/>
                </a:solidFill>
                <a:latin typeface="Tauri"/>
              </a:rPr>
              <a:t>Outliers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p:nvPr/>
        </p:nvSpPr>
        <p:spPr>
          <a:xfrm>
            <a:off x="2351904" y="0"/>
            <a:ext cx="88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txBox="1">
            <a:spLocks noGrp="1"/>
          </p:cNvSpPr>
          <p:nvPr>
            <p:ph type="title"/>
          </p:nvPr>
        </p:nvSpPr>
        <p:spPr>
          <a:xfrm>
            <a:off x="3731244" y="762725"/>
            <a:ext cx="15516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660">
                <a:solidFill>
                  <a:srgbClr val="FFFFFF"/>
                </a:solidFill>
                <a:latin typeface="Tauri"/>
                <a:ea typeface="Tauri"/>
                <a:cs typeface="Tauri"/>
                <a:sym typeface="Tauri"/>
              </a:rPr>
              <a:t>Introduction</a:t>
            </a:r>
            <a:endParaRPr sz="1660">
              <a:solidFill>
                <a:srgbClr val="FFFFFF"/>
              </a:solidFill>
              <a:latin typeface="Tauri"/>
              <a:ea typeface="Tauri"/>
              <a:cs typeface="Tauri"/>
              <a:sym typeface="Tauri"/>
            </a:endParaRPr>
          </a:p>
        </p:txBody>
      </p:sp>
      <p:pic>
        <p:nvPicPr>
          <p:cNvPr id="338" name="Google Shape;338;p28"/>
          <p:cNvPicPr preferRelativeResize="0"/>
          <p:nvPr/>
        </p:nvPicPr>
        <p:blipFill rotWithShape="1">
          <a:blip r:embed="rId3">
            <a:alphaModFix/>
          </a:blip>
          <a:srcRect/>
          <a:stretch/>
        </p:blipFill>
        <p:spPr>
          <a:xfrm>
            <a:off x="3070350" y="706112"/>
            <a:ext cx="457372" cy="457366"/>
          </a:xfrm>
          <a:prstGeom prst="rect">
            <a:avLst/>
          </a:prstGeom>
          <a:noFill/>
          <a:ln>
            <a:noFill/>
          </a:ln>
        </p:spPr>
      </p:pic>
      <p:pic>
        <p:nvPicPr>
          <p:cNvPr id="339" name="Google Shape;339;p28"/>
          <p:cNvPicPr preferRelativeResize="0"/>
          <p:nvPr/>
        </p:nvPicPr>
        <p:blipFill rotWithShape="1">
          <a:blip r:embed="rId4">
            <a:alphaModFix/>
          </a:blip>
          <a:srcRect t="39" b="39"/>
          <a:stretch/>
        </p:blipFill>
        <p:spPr>
          <a:xfrm>
            <a:off x="0" y="1"/>
            <a:ext cx="9151011" cy="5143500"/>
          </a:xfrm>
          <a:prstGeom prst="rect">
            <a:avLst/>
          </a:prstGeom>
          <a:noFill/>
          <a:ln>
            <a:noFill/>
          </a:ln>
        </p:spPr>
      </p:pic>
      <p:sp>
        <p:nvSpPr>
          <p:cNvPr id="340" name="Google Shape;340;p28"/>
          <p:cNvSpPr/>
          <p:nvPr/>
        </p:nvSpPr>
        <p:spPr>
          <a:xfrm>
            <a:off x="0" y="0"/>
            <a:ext cx="9144000" cy="5143500"/>
          </a:xfrm>
          <a:prstGeom prst="rect">
            <a:avLst/>
          </a:prstGeom>
          <a:solidFill>
            <a:srgbClr val="1D3B58">
              <a:alpha val="78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3300"/>
              </a:solidFill>
            </a:endParaRPr>
          </a:p>
        </p:txBody>
      </p:sp>
      <p:sp>
        <p:nvSpPr>
          <p:cNvPr id="341" name="Google Shape;341;p28"/>
          <p:cNvSpPr txBox="1">
            <a:spLocks noGrp="1"/>
          </p:cNvSpPr>
          <p:nvPr>
            <p:ph type="title"/>
          </p:nvPr>
        </p:nvSpPr>
        <p:spPr>
          <a:xfrm>
            <a:off x="2157625" y="2023800"/>
            <a:ext cx="56034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6000">
                <a:solidFill>
                  <a:srgbClr val="FFFFFF"/>
                </a:solidFill>
                <a:latin typeface="Tauri"/>
                <a:ea typeface="Tauri"/>
                <a:cs typeface="Tauri"/>
                <a:sym typeface="Tauri"/>
              </a:rPr>
              <a:t>UNSUPERVISED</a:t>
            </a:r>
            <a:endParaRPr sz="6000">
              <a:solidFill>
                <a:srgbClr val="FFFFFF"/>
              </a:solidFill>
              <a:latin typeface="Tauri"/>
              <a:ea typeface="Tauri"/>
              <a:cs typeface="Tauri"/>
              <a:sym typeface="Tauri"/>
            </a:endParaRPr>
          </a:p>
        </p:txBody>
      </p:sp>
      <p:sp>
        <p:nvSpPr>
          <p:cNvPr id="342" name="Google Shape;342;p28"/>
          <p:cNvSpPr/>
          <p:nvPr/>
        </p:nvSpPr>
        <p:spPr>
          <a:xfrm>
            <a:off x="0" y="0"/>
            <a:ext cx="385800" cy="5143500"/>
          </a:xfrm>
          <a:prstGeom prst="rect">
            <a:avLst/>
          </a:prstGeom>
          <a:solidFill>
            <a:srgbClr val="ACD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385797" y="0"/>
            <a:ext cx="151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txBox="1">
            <a:spLocks noGrp="1"/>
          </p:cNvSpPr>
          <p:nvPr>
            <p:ph type="title"/>
          </p:nvPr>
        </p:nvSpPr>
        <p:spPr>
          <a:xfrm>
            <a:off x="2204100" y="335700"/>
            <a:ext cx="4721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Subset Chosen</a:t>
            </a:r>
            <a:endParaRPr>
              <a:solidFill>
                <a:srgbClr val="FFFFFF"/>
              </a:solidFill>
              <a:latin typeface="Tauri"/>
              <a:ea typeface="Tauri"/>
              <a:cs typeface="Tauri"/>
              <a:sym typeface="Tauri"/>
            </a:endParaRPr>
          </a:p>
        </p:txBody>
      </p:sp>
      <p:graphicFrame>
        <p:nvGraphicFramePr>
          <p:cNvPr id="351" name="Google Shape;351;p29"/>
          <p:cNvGraphicFramePr/>
          <p:nvPr/>
        </p:nvGraphicFramePr>
        <p:xfrm>
          <a:off x="2392338" y="1569450"/>
          <a:ext cx="4359300" cy="403259"/>
        </p:xfrm>
        <a:graphic>
          <a:graphicData uri="http://schemas.openxmlformats.org/drawingml/2006/table">
            <a:tbl>
              <a:tblPr>
                <a:noFill/>
                <a:tableStyleId>{969E4569-3216-4A46-BC2D-D306300940B7}</a:tableStyleId>
              </a:tblPr>
              <a:tblGrid>
                <a:gridCol w="4359300">
                  <a:extLst>
                    <a:ext uri="{9D8B030D-6E8A-4147-A177-3AD203B41FA5}">
                      <a16:colId xmlns:a16="http://schemas.microsoft.com/office/drawing/2014/main" val="20000"/>
                    </a:ext>
                  </a:extLst>
                </a:gridCol>
              </a:tblGrid>
              <a:tr h="351550">
                <a:tc>
                  <a:txBody>
                    <a:bodyPr/>
                    <a:lstStyle/>
                    <a:p>
                      <a:pPr marL="0" lvl="0" indent="0" algn="ctr" rtl="0">
                        <a:lnSpc>
                          <a:spcPct val="115000"/>
                        </a:lnSpc>
                        <a:spcBef>
                          <a:spcPts val="0"/>
                        </a:spcBef>
                        <a:spcAft>
                          <a:spcPts val="0"/>
                        </a:spcAft>
                        <a:buNone/>
                      </a:pPr>
                      <a:r>
                        <a:rPr lang="uk" sz="1300">
                          <a:solidFill>
                            <a:schemeClr val="lt1"/>
                          </a:solidFill>
                          <a:latin typeface="Courier New"/>
                          <a:ea typeface="Courier New"/>
                          <a:cs typeface="Courier New"/>
                          <a:sym typeface="Courier New"/>
                        </a:rPr>
                        <a:t>player-specific average match statistics</a:t>
                      </a:r>
                      <a:endParaRPr sz="1300">
                        <a:solidFill>
                          <a:schemeClr val="lt1"/>
                        </a:solidFill>
                        <a:latin typeface="Courier New"/>
                        <a:ea typeface="Courier New"/>
                        <a:cs typeface="Courier New"/>
                        <a:sym typeface="Courier New"/>
                      </a:endParaRPr>
                    </a:p>
                  </a:txBody>
                  <a:tcPr marL="91425" marR="91425" marT="91425" marB="91425" anchor="ctr">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352" name="Google Shape;352;p29"/>
          <p:cNvPicPr preferRelativeResize="0"/>
          <p:nvPr/>
        </p:nvPicPr>
        <p:blipFill rotWithShape="1">
          <a:blip r:embed="rId3">
            <a:alphaModFix/>
          </a:blip>
          <a:srcRect/>
          <a:stretch/>
        </p:blipFill>
        <p:spPr>
          <a:xfrm>
            <a:off x="342050" y="2388550"/>
            <a:ext cx="374994" cy="374988"/>
          </a:xfrm>
          <a:prstGeom prst="rect">
            <a:avLst/>
          </a:prstGeom>
          <a:noFill/>
          <a:ln>
            <a:noFill/>
          </a:ln>
        </p:spPr>
      </p:pic>
      <p:pic>
        <p:nvPicPr>
          <p:cNvPr id="353" name="Google Shape;353;p29"/>
          <p:cNvPicPr preferRelativeResize="0"/>
          <p:nvPr/>
        </p:nvPicPr>
        <p:blipFill>
          <a:blip r:embed="rId4">
            <a:alphaModFix/>
          </a:blip>
          <a:stretch>
            <a:fillRect/>
          </a:stretch>
        </p:blipFill>
        <p:spPr>
          <a:xfrm>
            <a:off x="342056" y="3290764"/>
            <a:ext cx="374994" cy="374988"/>
          </a:xfrm>
          <a:prstGeom prst="rect">
            <a:avLst/>
          </a:prstGeom>
          <a:noFill/>
          <a:ln>
            <a:noFill/>
          </a:ln>
        </p:spPr>
      </p:pic>
      <p:pic>
        <p:nvPicPr>
          <p:cNvPr id="354" name="Google Shape;354;p29"/>
          <p:cNvPicPr preferRelativeResize="0"/>
          <p:nvPr/>
        </p:nvPicPr>
        <p:blipFill rotWithShape="1">
          <a:blip r:embed="rId5">
            <a:alphaModFix/>
          </a:blip>
          <a:srcRect/>
          <a:stretch/>
        </p:blipFill>
        <p:spPr>
          <a:xfrm>
            <a:off x="342057" y="4192963"/>
            <a:ext cx="374994" cy="374988"/>
          </a:xfrm>
          <a:prstGeom prst="rect">
            <a:avLst/>
          </a:prstGeom>
          <a:noFill/>
          <a:ln>
            <a:noFill/>
          </a:ln>
        </p:spPr>
      </p:pic>
      <p:pic>
        <p:nvPicPr>
          <p:cNvPr id="355" name="Google Shape;355;p29"/>
          <p:cNvPicPr preferRelativeResize="0"/>
          <p:nvPr/>
        </p:nvPicPr>
        <p:blipFill rotWithShape="1">
          <a:blip r:embed="rId3">
            <a:alphaModFix/>
          </a:blip>
          <a:srcRect/>
          <a:stretch/>
        </p:blipFill>
        <p:spPr>
          <a:xfrm>
            <a:off x="3332213" y="2388562"/>
            <a:ext cx="374994" cy="374988"/>
          </a:xfrm>
          <a:prstGeom prst="rect">
            <a:avLst/>
          </a:prstGeom>
          <a:noFill/>
          <a:ln>
            <a:noFill/>
          </a:ln>
        </p:spPr>
      </p:pic>
      <p:pic>
        <p:nvPicPr>
          <p:cNvPr id="356" name="Google Shape;356;p29"/>
          <p:cNvPicPr preferRelativeResize="0"/>
          <p:nvPr/>
        </p:nvPicPr>
        <p:blipFill>
          <a:blip r:embed="rId4">
            <a:alphaModFix/>
          </a:blip>
          <a:stretch>
            <a:fillRect/>
          </a:stretch>
        </p:blipFill>
        <p:spPr>
          <a:xfrm>
            <a:off x="3332219" y="3290776"/>
            <a:ext cx="374994" cy="374988"/>
          </a:xfrm>
          <a:prstGeom prst="rect">
            <a:avLst/>
          </a:prstGeom>
          <a:noFill/>
          <a:ln>
            <a:noFill/>
          </a:ln>
        </p:spPr>
      </p:pic>
      <p:pic>
        <p:nvPicPr>
          <p:cNvPr id="357" name="Google Shape;357;p29"/>
          <p:cNvPicPr preferRelativeResize="0"/>
          <p:nvPr/>
        </p:nvPicPr>
        <p:blipFill rotWithShape="1">
          <a:blip r:embed="rId5">
            <a:alphaModFix/>
          </a:blip>
          <a:srcRect/>
          <a:stretch/>
        </p:blipFill>
        <p:spPr>
          <a:xfrm>
            <a:off x="3332220" y="4192975"/>
            <a:ext cx="374994" cy="374988"/>
          </a:xfrm>
          <a:prstGeom prst="rect">
            <a:avLst/>
          </a:prstGeom>
          <a:noFill/>
          <a:ln>
            <a:noFill/>
          </a:ln>
        </p:spPr>
      </p:pic>
      <p:pic>
        <p:nvPicPr>
          <p:cNvPr id="358" name="Google Shape;358;p29"/>
          <p:cNvPicPr preferRelativeResize="0"/>
          <p:nvPr/>
        </p:nvPicPr>
        <p:blipFill rotWithShape="1">
          <a:blip r:embed="rId3">
            <a:alphaModFix/>
          </a:blip>
          <a:srcRect/>
          <a:stretch/>
        </p:blipFill>
        <p:spPr>
          <a:xfrm>
            <a:off x="6135348" y="2388562"/>
            <a:ext cx="374994" cy="374988"/>
          </a:xfrm>
          <a:prstGeom prst="rect">
            <a:avLst/>
          </a:prstGeom>
          <a:noFill/>
          <a:ln>
            <a:noFill/>
          </a:ln>
        </p:spPr>
      </p:pic>
      <p:pic>
        <p:nvPicPr>
          <p:cNvPr id="359" name="Google Shape;359;p29"/>
          <p:cNvPicPr preferRelativeResize="0"/>
          <p:nvPr/>
        </p:nvPicPr>
        <p:blipFill>
          <a:blip r:embed="rId4">
            <a:alphaModFix/>
          </a:blip>
          <a:stretch>
            <a:fillRect/>
          </a:stretch>
        </p:blipFill>
        <p:spPr>
          <a:xfrm>
            <a:off x="6135354" y="3290776"/>
            <a:ext cx="374994" cy="374988"/>
          </a:xfrm>
          <a:prstGeom prst="rect">
            <a:avLst/>
          </a:prstGeom>
          <a:noFill/>
          <a:ln>
            <a:noFill/>
          </a:ln>
        </p:spPr>
      </p:pic>
      <p:pic>
        <p:nvPicPr>
          <p:cNvPr id="360" name="Google Shape;360;p29"/>
          <p:cNvPicPr preferRelativeResize="0"/>
          <p:nvPr/>
        </p:nvPicPr>
        <p:blipFill rotWithShape="1">
          <a:blip r:embed="rId5">
            <a:alphaModFix/>
          </a:blip>
          <a:srcRect/>
          <a:stretch/>
        </p:blipFill>
        <p:spPr>
          <a:xfrm>
            <a:off x="6135356" y="4192975"/>
            <a:ext cx="374994" cy="374988"/>
          </a:xfrm>
          <a:prstGeom prst="rect">
            <a:avLst/>
          </a:prstGeom>
          <a:noFill/>
          <a:ln>
            <a:noFill/>
          </a:ln>
        </p:spPr>
      </p:pic>
      <p:sp>
        <p:nvSpPr>
          <p:cNvPr id="361" name="Google Shape;361;p29"/>
          <p:cNvSpPr txBox="1">
            <a:spLocks noGrp="1"/>
          </p:cNvSpPr>
          <p:nvPr>
            <p:ph type="title"/>
          </p:nvPr>
        </p:nvSpPr>
        <p:spPr>
          <a:xfrm>
            <a:off x="784294" y="2352600"/>
            <a:ext cx="15516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uk" sz="1460">
                <a:solidFill>
                  <a:srgbClr val="FFFFFF"/>
                </a:solidFill>
                <a:latin typeface="Courier New"/>
                <a:ea typeface="Courier New"/>
                <a:cs typeface="Courier New"/>
                <a:sym typeface="Courier New"/>
              </a:rPr>
              <a:t>player_name</a:t>
            </a:r>
            <a:endParaRPr sz="1460">
              <a:solidFill>
                <a:srgbClr val="FFFFFF"/>
              </a:solidFill>
              <a:latin typeface="Courier New"/>
              <a:ea typeface="Courier New"/>
              <a:cs typeface="Courier New"/>
              <a:sym typeface="Courier New"/>
            </a:endParaRPr>
          </a:p>
        </p:txBody>
      </p:sp>
      <p:sp>
        <p:nvSpPr>
          <p:cNvPr id="362" name="Google Shape;362;p29"/>
          <p:cNvSpPr txBox="1">
            <a:spLocks noGrp="1"/>
          </p:cNvSpPr>
          <p:nvPr>
            <p:ph type="title"/>
          </p:nvPr>
        </p:nvSpPr>
        <p:spPr>
          <a:xfrm>
            <a:off x="784294" y="3306200"/>
            <a:ext cx="15516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uk" sz="1460">
                <a:solidFill>
                  <a:srgbClr val="FFFFFF"/>
                </a:solidFill>
                <a:latin typeface="Courier New"/>
                <a:ea typeface="Courier New"/>
                <a:cs typeface="Courier New"/>
                <a:sym typeface="Courier New"/>
              </a:rPr>
              <a:t>avg_p_ace</a:t>
            </a:r>
            <a:endParaRPr sz="1460">
              <a:solidFill>
                <a:srgbClr val="FFFFFF"/>
              </a:solidFill>
              <a:latin typeface="Courier New"/>
              <a:ea typeface="Courier New"/>
              <a:cs typeface="Courier New"/>
              <a:sym typeface="Courier New"/>
            </a:endParaRPr>
          </a:p>
        </p:txBody>
      </p:sp>
      <p:sp>
        <p:nvSpPr>
          <p:cNvPr id="363" name="Google Shape;363;p29"/>
          <p:cNvSpPr txBox="1">
            <a:spLocks noGrp="1"/>
          </p:cNvSpPr>
          <p:nvPr>
            <p:ph type="title"/>
          </p:nvPr>
        </p:nvSpPr>
        <p:spPr>
          <a:xfrm>
            <a:off x="784294" y="4140900"/>
            <a:ext cx="15516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uk" sz="1460">
                <a:solidFill>
                  <a:srgbClr val="FFFFFF"/>
                </a:solidFill>
                <a:latin typeface="Courier New"/>
                <a:ea typeface="Courier New"/>
                <a:cs typeface="Courier New"/>
                <a:sym typeface="Courier New"/>
              </a:rPr>
              <a:t>avg_p_df</a:t>
            </a:r>
            <a:endParaRPr sz="1460">
              <a:solidFill>
                <a:srgbClr val="FFFFFF"/>
              </a:solidFill>
              <a:latin typeface="Courier New"/>
              <a:ea typeface="Courier New"/>
              <a:cs typeface="Courier New"/>
              <a:sym typeface="Courier New"/>
            </a:endParaRPr>
          </a:p>
        </p:txBody>
      </p:sp>
      <p:sp>
        <p:nvSpPr>
          <p:cNvPr id="364" name="Google Shape;364;p29"/>
          <p:cNvSpPr txBox="1">
            <a:spLocks noGrp="1"/>
          </p:cNvSpPr>
          <p:nvPr>
            <p:ph type="title"/>
          </p:nvPr>
        </p:nvSpPr>
        <p:spPr>
          <a:xfrm>
            <a:off x="3796194" y="2404000"/>
            <a:ext cx="15516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uk" sz="1460">
                <a:solidFill>
                  <a:srgbClr val="FFFFFF"/>
                </a:solidFill>
                <a:latin typeface="Courier New"/>
                <a:ea typeface="Courier New"/>
                <a:cs typeface="Courier New"/>
                <a:sym typeface="Courier New"/>
              </a:rPr>
              <a:t>avg_p_svpt</a:t>
            </a:r>
            <a:endParaRPr sz="1460">
              <a:solidFill>
                <a:srgbClr val="FFFFFF"/>
              </a:solidFill>
              <a:latin typeface="Courier New"/>
              <a:ea typeface="Courier New"/>
              <a:cs typeface="Courier New"/>
              <a:sym typeface="Courier New"/>
            </a:endParaRPr>
          </a:p>
        </p:txBody>
      </p:sp>
      <p:sp>
        <p:nvSpPr>
          <p:cNvPr id="365" name="Google Shape;365;p29"/>
          <p:cNvSpPr txBox="1">
            <a:spLocks noGrp="1"/>
          </p:cNvSpPr>
          <p:nvPr>
            <p:ph type="title"/>
          </p:nvPr>
        </p:nvSpPr>
        <p:spPr>
          <a:xfrm>
            <a:off x="3796194" y="3306213"/>
            <a:ext cx="15516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uk" sz="1460">
                <a:solidFill>
                  <a:srgbClr val="FFFFFF"/>
                </a:solidFill>
                <a:latin typeface="Courier New"/>
                <a:ea typeface="Courier New"/>
                <a:cs typeface="Courier New"/>
                <a:sym typeface="Courier New"/>
              </a:rPr>
              <a:t>avg_p_1stWon</a:t>
            </a:r>
            <a:endParaRPr sz="1460">
              <a:solidFill>
                <a:srgbClr val="FFFFFF"/>
              </a:solidFill>
              <a:latin typeface="Courier New"/>
              <a:ea typeface="Courier New"/>
              <a:cs typeface="Courier New"/>
              <a:sym typeface="Courier New"/>
            </a:endParaRPr>
          </a:p>
        </p:txBody>
      </p:sp>
      <p:sp>
        <p:nvSpPr>
          <p:cNvPr id="366" name="Google Shape;366;p29"/>
          <p:cNvSpPr txBox="1">
            <a:spLocks noGrp="1"/>
          </p:cNvSpPr>
          <p:nvPr>
            <p:ph type="title"/>
          </p:nvPr>
        </p:nvSpPr>
        <p:spPr>
          <a:xfrm>
            <a:off x="3796194" y="4192975"/>
            <a:ext cx="15516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uk" sz="1460">
                <a:solidFill>
                  <a:srgbClr val="FFFFFF"/>
                </a:solidFill>
                <a:latin typeface="Courier New"/>
                <a:ea typeface="Courier New"/>
                <a:cs typeface="Courier New"/>
                <a:sym typeface="Courier New"/>
              </a:rPr>
              <a:t>avg_p_2ndWon</a:t>
            </a:r>
            <a:endParaRPr sz="1460">
              <a:solidFill>
                <a:srgbClr val="FFFFFF"/>
              </a:solidFill>
              <a:latin typeface="Courier New"/>
              <a:ea typeface="Courier New"/>
              <a:cs typeface="Courier New"/>
              <a:sym typeface="Courier New"/>
            </a:endParaRPr>
          </a:p>
        </p:txBody>
      </p:sp>
      <p:sp>
        <p:nvSpPr>
          <p:cNvPr id="367" name="Google Shape;367;p29"/>
          <p:cNvSpPr txBox="1">
            <a:spLocks noGrp="1"/>
          </p:cNvSpPr>
          <p:nvPr>
            <p:ph type="title"/>
          </p:nvPr>
        </p:nvSpPr>
        <p:spPr>
          <a:xfrm>
            <a:off x="6627569" y="2404000"/>
            <a:ext cx="15516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uk" sz="1460">
                <a:solidFill>
                  <a:srgbClr val="FFFFFF"/>
                </a:solidFill>
                <a:latin typeface="Courier New"/>
                <a:ea typeface="Courier New"/>
                <a:cs typeface="Courier New"/>
                <a:sym typeface="Courier New"/>
              </a:rPr>
              <a:t>avg_p_SvGms</a:t>
            </a:r>
            <a:endParaRPr sz="1460">
              <a:solidFill>
                <a:srgbClr val="FFFFFF"/>
              </a:solidFill>
              <a:latin typeface="Courier New"/>
              <a:ea typeface="Courier New"/>
              <a:cs typeface="Courier New"/>
              <a:sym typeface="Courier New"/>
            </a:endParaRPr>
          </a:p>
        </p:txBody>
      </p:sp>
      <p:sp>
        <p:nvSpPr>
          <p:cNvPr id="368" name="Google Shape;368;p29"/>
          <p:cNvSpPr txBox="1">
            <a:spLocks noGrp="1"/>
          </p:cNvSpPr>
          <p:nvPr>
            <p:ph type="title"/>
          </p:nvPr>
        </p:nvSpPr>
        <p:spPr>
          <a:xfrm>
            <a:off x="6627575" y="3306225"/>
            <a:ext cx="16674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uk" sz="1460">
                <a:solidFill>
                  <a:srgbClr val="FFFFFF"/>
                </a:solidFill>
                <a:latin typeface="Courier New"/>
                <a:ea typeface="Courier New"/>
                <a:cs typeface="Courier New"/>
                <a:sym typeface="Courier New"/>
              </a:rPr>
              <a:t>avg_p_bpSaved</a:t>
            </a:r>
            <a:endParaRPr sz="1460">
              <a:solidFill>
                <a:srgbClr val="FFFFFF"/>
              </a:solidFill>
              <a:latin typeface="Courier New"/>
              <a:ea typeface="Courier New"/>
              <a:cs typeface="Courier New"/>
              <a:sym typeface="Courier New"/>
            </a:endParaRPr>
          </a:p>
        </p:txBody>
      </p:sp>
      <p:sp>
        <p:nvSpPr>
          <p:cNvPr id="369" name="Google Shape;369;p29"/>
          <p:cNvSpPr txBox="1">
            <a:spLocks noGrp="1"/>
          </p:cNvSpPr>
          <p:nvPr>
            <p:ph type="title"/>
          </p:nvPr>
        </p:nvSpPr>
        <p:spPr>
          <a:xfrm>
            <a:off x="6627576" y="4208450"/>
            <a:ext cx="18228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uk" sz="1460">
                <a:solidFill>
                  <a:srgbClr val="FFFFFF"/>
                </a:solidFill>
                <a:latin typeface="Courier New"/>
                <a:ea typeface="Courier New"/>
                <a:cs typeface="Courier New"/>
                <a:sym typeface="Courier New"/>
              </a:rPr>
              <a:t>avg_p_bpFaced</a:t>
            </a:r>
            <a:endParaRPr sz="1460">
              <a:solidFill>
                <a:srgbClr val="FFFFFF"/>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0"/>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txBox="1">
            <a:spLocks noGrp="1"/>
          </p:cNvSpPr>
          <p:nvPr>
            <p:ph type="title"/>
          </p:nvPr>
        </p:nvSpPr>
        <p:spPr>
          <a:xfrm>
            <a:off x="2204100" y="335700"/>
            <a:ext cx="4721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Principal Component Analysis</a:t>
            </a:r>
            <a:endParaRPr>
              <a:solidFill>
                <a:srgbClr val="FFFFFF"/>
              </a:solidFill>
              <a:latin typeface="Tauri"/>
              <a:ea typeface="Tauri"/>
              <a:cs typeface="Tauri"/>
              <a:sym typeface="Tauri"/>
            </a:endParaRPr>
          </a:p>
        </p:txBody>
      </p:sp>
      <p:pic>
        <p:nvPicPr>
          <p:cNvPr id="377" name="Google Shape;377;p30"/>
          <p:cNvPicPr preferRelativeResize="0"/>
          <p:nvPr/>
        </p:nvPicPr>
        <p:blipFill>
          <a:blip r:embed="rId3">
            <a:alphaModFix/>
          </a:blip>
          <a:stretch>
            <a:fillRect/>
          </a:stretch>
        </p:blipFill>
        <p:spPr>
          <a:xfrm>
            <a:off x="167928" y="1606450"/>
            <a:ext cx="4634048" cy="3310025"/>
          </a:xfrm>
          <a:prstGeom prst="rect">
            <a:avLst/>
          </a:prstGeom>
          <a:noFill/>
          <a:ln>
            <a:noFill/>
          </a:ln>
        </p:spPr>
      </p:pic>
      <p:pic>
        <p:nvPicPr>
          <p:cNvPr id="378" name="Google Shape;378;p30"/>
          <p:cNvPicPr preferRelativeResize="0"/>
          <p:nvPr/>
        </p:nvPicPr>
        <p:blipFill>
          <a:blip r:embed="rId4">
            <a:alphaModFix/>
          </a:blip>
          <a:stretch>
            <a:fillRect/>
          </a:stretch>
        </p:blipFill>
        <p:spPr>
          <a:xfrm>
            <a:off x="4937053" y="1606450"/>
            <a:ext cx="2829774" cy="3310026"/>
          </a:xfrm>
          <a:prstGeom prst="rect">
            <a:avLst/>
          </a:prstGeom>
          <a:noFill/>
          <a:ln>
            <a:noFill/>
          </a:ln>
        </p:spPr>
      </p:pic>
      <p:sp>
        <p:nvSpPr>
          <p:cNvPr id="379" name="Google Shape;379;p30"/>
          <p:cNvSpPr/>
          <p:nvPr/>
        </p:nvSpPr>
        <p:spPr>
          <a:xfrm>
            <a:off x="6696450" y="1659500"/>
            <a:ext cx="505500" cy="2622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 name="Google Shape;380;p30"/>
          <p:cNvSpPr/>
          <p:nvPr/>
        </p:nvSpPr>
        <p:spPr>
          <a:xfrm>
            <a:off x="7206800" y="1659500"/>
            <a:ext cx="511500" cy="262200"/>
          </a:xfrm>
          <a:prstGeom prst="rect">
            <a:avLst/>
          </a:prstGeom>
          <a:solidFill>
            <a:srgbClr val="1D3B58">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 name="Google Shape;381;p30"/>
          <p:cNvSpPr/>
          <p:nvPr/>
        </p:nvSpPr>
        <p:spPr>
          <a:xfrm>
            <a:off x="5018375" y="2515900"/>
            <a:ext cx="753300" cy="2208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 name="Google Shape;382;p30"/>
          <p:cNvSpPr/>
          <p:nvPr/>
        </p:nvSpPr>
        <p:spPr>
          <a:xfrm>
            <a:off x="5018375" y="3811225"/>
            <a:ext cx="935400" cy="2208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3" name="Google Shape;383;p30"/>
          <p:cNvSpPr/>
          <p:nvPr/>
        </p:nvSpPr>
        <p:spPr>
          <a:xfrm>
            <a:off x="5018375" y="3549500"/>
            <a:ext cx="935400" cy="2208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4" name="Google Shape;384;p30"/>
          <p:cNvSpPr/>
          <p:nvPr/>
        </p:nvSpPr>
        <p:spPr>
          <a:xfrm>
            <a:off x="5018375" y="3287775"/>
            <a:ext cx="935400" cy="2208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 name="Google Shape;385;p30"/>
          <p:cNvSpPr/>
          <p:nvPr/>
        </p:nvSpPr>
        <p:spPr>
          <a:xfrm>
            <a:off x="5018375" y="3032700"/>
            <a:ext cx="935400" cy="2208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6" name="Google Shape;386;p30"/>
          <p:cNvSpPr/>
          <p:nvPr/>
        </p:nvSpPr>
        <p:spPr>
          <a:xfrm>
            <a:off x="5018375" y="1999100"/>
            <a:ext cx="753300" cy="220800"/>
          </a:xfrm>
          <a:prstGeom prst="rect">
            <a:avLst/>
          </a:prstGeom>
          <a:solidFill>
            <a:srgbClr val="1D3B58">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7" name="Google Shape;387;p30"/>
          <p:cNvSpPr/>
          <p:nvPr/>
        </p:nvSpPr>
        <p:spPr>
          <a:xfrm>
            <a:off x="5018375" y="2257500"/>
            <a:ext cx="753300" cy="220800"/>
          </a:xfrm>
          <a:prstGeom prst="rect">
            <a:avLst/>
          </a:prstGeom>
          <a:solidFill>
            <a:srgbClr val="1D3B58">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8" name="Google Shape;388;p30"/>
          <p:cNvSpPr/>
          <p:nvPr/>
        </p:nvSpPr>
        <p:spPr>
          <a:xfrm>
            <a:off x="5953775" y="3032700"/>
            <a:ext cx="58200" cy="220800"/>
          </a:xfrm>
          <a:prstGeom prst="rect">
            <a:avLst/>
          </a:prstGeom>
          <a:solidFill>
            <a:srgbClr val="1D3B58">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9" name="Google Shape;389;p30"/>
          <p:cNvSpPr/>
          <p:nvPr/>
        </p:nvSpPr>
        <p:spPr>
          <a:xfrm>
            <a:off x="7854350" y="2571757"/>
            <a:ext cx="1155900" cy="8358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900">
                <a:solidFill>
                  <a:schemeClr val="lt1"/>
                </a:solidFill>
                <a:latin typeface="Tauri"/>
                <a:ea typeface="Tauri"/>
                <a:cs typeface="Tauri"/>
                <a:sym typeface="Tauri"/>
              </a:rPr>
              <a:t>aggressive serving strategies</a:t>
            </a:r>
            <a:endParaRPr sz="900">
              <a:solidFill>
                <a:schemeClr val="lt1"/>
              </a:solidFill>
              <a:latin typeface="Tauri"/>
              <a:ea typeface="Tauri"/>
              <a:cs typeface="Tauri"/>
              <a:sym typeface="Tauri"/>
            </a:endParaRPr>
          </a:p>
        </p:txBody>
      </p:sp>
      <p:sp>
        <p:nvSpPr>
          <p:cNvPr id="390" name="Google Shape;390;p30"/>
          <p:cNvSpPr/>
          <p:nvPr/>
        </p:nvSpPr>
        <p:spPr>
          <a:xfrm>
            <a:off x="7854350" y="1606450"/>
            <a:ext cx="1155900" cy="867000"/>
          </a:xfrm>
          <a:prstGeom prst="rect">
            <a:avLst/>
          </a:prstGeom>
          <a:solidFill>
            <a:srgbClr val="ACDF7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uk" sz="900">
                <a:solidFill>
                  <a:srgbClr val="1D3B58"/>
                </a:solidFill>
                <a:latin typeface="Tauri"/>
                <a:ea typeface="Tauri"/>
                <a:cs typeface="Tauri"/>
                <a:sym typeface="Tauri"/>
              </a:rPr>
              <a:t>serving effectiveness &amp; resilience</a:t>
            </a:r>
            <a:endParaRPr sz="900">
              <a:solidFill>
                <a:srgbClr val="1D3B58"/>
              </a:solidFill>
              <a:latin typeface="Tauri"/>
              <a:ea typeface="Tauri"/>
              <a:cs typeface="Tauri"/>
              <a:sym typeface="Tauri"/>
            </a:endParaRPr>
          </a:p>
          <a:p>
            <a:pPr marL="0" lvl="0" indent="0" algn="l" rtl="0">
              <a:lnSpc>
                <a:spcPct val="115000"/>
              </a:lnSpc>
              <a:spcBef>
                <a:spcPts val="0"/>
              </a:spcBef>
              <a:spcAft>
                <a:spcPts val="0"/>
              </a:spcAft>
              <a:buClr>
                <a:schemeClr val="dk1"/>
              </a:buClr>
              <a:buSzPts val="1100"/>
              <a:buFont typeface="Arial"/>
              <a:buNone/>
            </a:pPr>
            <a:r>
              <a:rPr lang="uk" sz="900">
                <a:solidFill>
                  <a:srgbClr val="1D3B58"/>
                </a:solidFill>
                <a:latin typeface="Tauri"/>
                <a:ea typeface="Tauri"/>
                <a:cs typeface="Tauri"/>
                <a:sym typeface="Tauri"/>
              </a:rPr>
              <a:t>under pressure</a:t>
            </a:r>
            <a:endParaRPr>
              <a:highlight>
                <a:srgbClr val="1D3B58"/>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1"/>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txBox="1">
            <a:spLocks noGrp="1"/>
          </p:cNvSpPr>
          <p:nvPr>
            <p:ph type="title"/>
          </p:nvPr>
        </p:nvSpPr>
        <p:spPr>
          <a:xfrm>
            <a:off x="2204100" y="335700"/>
            <a:ext cx="4721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Principal Component Analysis</a:t>
            </a:r>
            <a:endParaRPr>
              <a:solidFill>
                <a:srgbClr val="FFFFFF"/>
              </a:solidFill>
              <a:latin typeface="Tauri"/>
              <a:ea typeface="Tauri"/>
              <a:cs typeface="Tauri"/>
              <a:sym typeface="Tauri"/>
            </a:endParaRPr>
          </a:p>
        </p:txBody>
      </p:sp>
      <p:pic>
        <p:nvPicPr>
          <p:cNvPr id="398" name="Google Shape;398;p31"/>
          <p:cNvPicPr preferRelativeResize="0"/>
          <p:nvPr/>
        </p:nvPicPr>
        <p:blipFill>
          <a:blip r:embed="rId3">
            <a:alphaModFix/>
          </a:blip>
          <a:stretch>
            <a:fillRect/>
          </a:stretch>
        </p:blipFill>
        <p:spPr>
          <a:xfrm>
            <a:off x="245750" y="1386425"/>
            <a:ext cx="6113951" cy="3665976"/>
          </a:xfrm>
          <a:prstGeom prst="rect">
            <a:avLst/>
          </a:prstGeom>
          <a:noFill/>
          <a:ln>
            <a:noFill/>
          </a:ln>
        </p:spPr>
      </p:pic>
      <p:sp>
        <p:nvSpPr>
          <p:cNvPr id="399" name="Google Shape;399;p31"/>
          <p:cNvSpPr/>
          <p:nvPr/>
        </p:nvSpPr>
        <p:spPr>
          <a:xfrm>
            <a:off x="6562250" y="2665624"/>
            <a:ext cx="2348400" cy="1107600"/>
          </a:xfrm>
          <a:prstGeom prst="rect">
            <a:avLst/>
          </a:prstGeom>
          <a:solidFill>
            <a:srgbClr val="33996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900">
                <a:solidFill>
                  <a:schemeClr val="lt1"/>
                </a:solidFill>
                <a:latin typeface="Lato"/>
                <a:ea typeface="Lato"/>
                <a:cs typeface="Lato"/>
                <a:sym typeface="Lato"/>
              </a:rPr>
              <a:t>🎾 Moderate  representation in the principal component space.</a:t>
            </a:r>
            <a:endParaRPr sz="9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900">
                <a:solidFill>
                  <a:schemeClr val="lt1"/>
                </a:solidFill>
                <a:latin typeface="Lato"/>
                <a:ea typeface="Lato"/>
                <a:cs typeface="Lato"/>
                <a:sym typeface="Lato"/>
              </a:rPr>
              <a:t>🎾 Though less influential on PC1 and PC2 variability than blue-linked players, they still show noticeable patterns in their match statistics.</a:t>
            </a:r>
            <a:endParaRPr sz="900">
              <a:solidFill>
                <a:schemeClr val="lt1"/>
              </a:solidFill>
              <a:latin typeface="Tauri"/>
              <a:ea typeface="Tauri"/>
              <a:cs typeface="Tauri"/>
              <a:sym typeface="Tauri"/>
            </a:endParaRPr>
          </a:p>
        </p:txBody>
      </p:sp>
      <p:sp>
        <p:nvSpPr>
          <p:cNvPr id="400" name="Google Shape;400;p31"/>
          <p:cNvSpPr/>
          <p:nvPr/>
        </p:nvSpPr>
        <p:spPr>
          <a:xfrm>
            <a:off x="6562250" y="1386425"/>
            <a:ext cx="2348400" cy="11490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900">
                <a:solidFill>
                  <a:schemeClr val="lt1"/>
                </a:solidFill>
                <a:latin typeface="Lato"/>
                <a:ea typeface="Lato"/>
                <a:cs typeface="Lato"/>
                <a:sym typeface="Lato"/>
              </a:rPr>
              <a:t>🎾 strong representation in the principal component space.</a:t>
            </a:r>
            <a:endParaRPr sz="9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900">
                <a:solidFill>
                  <a:schemeClr val="lt1"/>
                </a:solidFill>
                <a:latin typeface="Lato"/>
                <a:ea typeface="Lato"/>
                <a:cs typeface="Lato"/>
                <a:sym typeface="Lato"/>
              </a:rPr>
              <a:t>🎾 High PC1 values correlate with low averages in serve points, break points faced and saved, serve games played, and second serve points won.</a:t>
            </a:r>
            <a:endParaRPr sz="900">
              <a:solidFill>
                <a:schemeClr val="lt1"/>
              </a:solidFill>
              <a:latin typeface="Tauri"/>
              <a:ea typeface="Tauri"/>
              <a:cs typeface="Tauri"/>
              <a:sym typeface="Tauri"/>
            </a:endParaRPr>
          </a:p>
        </p:txBody>
      </p:sp>
      <p:sp>
        <p:nvSpPr>
          <p:cNvPr id="401" name="Google Shape;401;p31"/>
          <p:cNvSpPr/>
          <p:nvPr/>
        </p:nvSpPr>
        <p:spPr>
          <a:xfrm>
            <a:off x="6562250" y="3903470"/>
            <a:ext cx="2348400" cy="1149000"/>
          </a:xfrm>
          <a:prstGeom prst="rect">
            <a:avLst/>
          </a:prstGeom>
          <a:solidFill>
            <a:srgbClr val="B85E5B"/>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900">
                <a:solidFill>
                  <a:schemeClr val="lt1"/>
                </a:solidFill>
                <a:latin typeface="Lato"/>
                <a:ea typeface="Lato"/>
                <a:cs typeface="Lato"/>
                <a:sym typeface="Lato"/>
              </a:rPr>
              <a:t>🎾 Weak  representation in the principal component space.</a:t>
            </a:r>
            <a:endParaRPr sz="9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900">
                <a:solidFill>
                  <a:schemeClr val="lt1"/>
                </a:solidFill>
                <a:latin typeface="Lato"/>
                <a:ea typeface="Lato"/>
                <a:cs typeface="Lato"/>
                <a:sym typeface="Lato"/>
              </a:rPr>
              <a:t>🎾 Match statistics minimally contribute to the variability along PC1 &amp; PC2, suggesting these players may lack significant trends or patterns in their gameplay.</a:t>
            </a:r>
            <a:endParaRPr sz="900">
              <a:solidFill>
                <a:schemeClr val="lt1"/>
              </a:solidFill>
              <a:latin typeface="Tauri"/>
              <a:ea typeface="Tauri"/>
              <a:cs typeface="Tauri"/>
              <a:sym typeface="Tau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p:nvPr/>
        </p:nvSpPr>
        <p:spPr>
          <a:xfrm>
            <a:off x="0" y="0"/>
            <a:ext cx="2377500" cy="5143500"/>
          </a:xfrm>
          <a:prstGeom prst="rect">
            <a:avLst/>
          </a:prstGeom>
          <a:solidFill>
            <a:srgbClr val="ACD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2503725" y="0"/>
            <a:ext cx="67035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3300"/>
              </a:solidFill>
            </a:endParaRPr>
          </a:p>
        </p:txBody>
      </p:sp>
      <p:sp>
        <p:nvSpPr>
          <p:cNvPr id="69" name="Google Shape;69;p14"/>
          <p:cNvSpPr/>
          <p:nvPr/>
        </p:nvSpPr>
        <p:spPr>
          <a:xfrm>
            <a:off x="2351904" y="0"/>
            <a:ext cx="88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422550" y="302150"/>
            <a:ext cx="1398600" cy="10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uk" sz="1887">
                <a:solidFill>
                  <a:srgbClr val="1D3B58"/>
                </a:solidFill>
                <a:latin typeface="Tauri"/>
                <a:ea typeface="Tauri"/>
                <a:cs typeface="Tauri"/>
                <a:sym typeface="Tauri"/>
              </a:rPr>
              <a:t>TABLE OF CONTENTS</a:t>
            </a:r>
            <a:endParaRPr sz="1887">
              <a:solidFill>
                <a:srgbClr val="1D3B58"/>
              </a:solidFill>
              <a:latin typeface="Tauri"/>
              <a:ea typeface="Tauri"/>
              <a:cs typeface="Tauri"/>
              <a:sym typeface="Tauri"/>
            </a:endParaRPr>
          </a:p>
        </p:txBody>
      </p:sp>
      <p:sp>
        <p:nvSpPr>
          <p:cNvPr id="71" name="Google Shape;71;p14"/>
          <p:cNvSpPr txBox="1">
            <a:spLocks noGrp="1"/>
          </p:cNvSpPr>
          <p:nvPr>
            <p:ph type="title"/>
          </p:nvPr>
        </p:nvSpPr>
        <p:spPr>
          <a:xfrm>
            <a:off x="3731244" y="762725"/>
            <a:ext cx="15516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660">
                <a:solidFill>
                  <a:srgbClr val="FFFFFF"/>
                </a:solidFill>
                <a:latin typeface="Tauri"/>
                <a:ea typeface="Tauri"/>
                <a:cs typeface="Tauri"/>
                <a:sym typeface="Tauri"/>
              </a:rPr>
              <a:t>Introduction</a:t>
            </a:r>
            <a:endParaRPr sz="1660">
              <a:solidFill>
                <a:srgbClr val="FFFFFF"/>
              </a:solidFill>
              <a:latin typeface="Tauri"/>
              <a:ea typeface="Tauri"/>
              <a:cs typeface="Tauri"/>
              <a:sym typeface="Tauri"/>
            </a:endParaRPr>
          </a:p>
        </p:txBody>
      </p:sp>
      <p:sp>
        <p:nvSpPr>
          <p:cNvPr id="72" name="Google Shape;72;p14"/>
          <p:cNvSpPr txBox="1">
            <a:spLocks noGrp="1"/>
          </p:cNvSpPr>
          <p:nvPr>
            <p:ph type="title"/>
          </p:nvPr>
        </p:nvSpPr>
        <p:spPr>
          <a:xfrm>
            <a:off x="3731244" y="1797429"/>
            <a:ext cx="29709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660">
                <a:solidFill>
                  <a:srgbClr val="FFFFFF"/>
                </a:solidFill>
                <a:latin typeface="Tauri"/>
                <a:ea typeface="Tauri"/>
                <a:cs typeface="Tauri"/>
                <a:sym typeface="Tauri"/>
              </a:rPr>
              <a:t>Unsupervised Learning</a:t>
            </a:r>
            <a:endParaRPr sz="1660">
              <a:solidFill>
                <a:srgbClr val="FFFFFF"/>
              </a:solidFill>
              <a:latin typeface="Tauri"/>
              <a:ea typeface="Tauri"/>
              <a:cs typeface="Tauri"/>
              <a:sym typeface="Tauri"/>
            </a:endParaRPr>
          </a:p>
        </p:txBody>
      </p:sp>
      <p:pic>
        <p:nvPicPr>
          <p:cNvPr id="73" name="Google Shape;73;p14"/>
          <p:cNvPicPr preferRelativeResize="0"/>
          <p:nvPr/>
        </p:nvPicPr>
        <p:blipFill rotWithShape="1">
          <a:blip r:embed="rId3">
            <a:alphaModFix/>
          </a:blip>
          <a:srcRect/>
          <a:stretch/>
        </p:blipFill>
        <p:spPr>
          <a:xfrm>
            <a:off x="3070350" y="706112"/>
            <a:ext cx="457372" cy="457366"/>
          </a:xfrm>
          <a:prstGeom prst="rect">
            <a:avLst/>
          </a:prstGeom>
          <a:noFill/>
          <a:ln>
            <a:noFill/>
          </a:ln>
        </p:spPr>
      </p:pic>
      <p:pic>
        <p:nvPicPr>
          <p:cNvPr id="74" name="Google Shape;74;p14"/>
          <p:cNvPicPr preferRelativeResize="0"/>
          <p:nvPr/>
        </p:nvPicPr>
        <p:blipFill>
          <a:blip r:embed="rId4">
            <a:alphaModFix/>
          </a:blip>
          <a:stretch>
            <a:fillRect/>
          </a:stretch>
        </p:blipFill>
        <p:spPr>
          <a:xfrm>
            <a:off x="3070357" y="1797425"/>
            <a:ext cx="457372" cy="457366"/>
          </a:xfrm>
          <a:prstGeom prst="rect">
            <a:avLst/>
          </a:prstGeom>
          <a:noFill/>
          <a:ln>
            <a:noFill/>
          </a:ln>
        </p:spPr>
      </p:pic>
      <p:pic>
        <p:nvPicPr>
          <p:cNvPr id="75" name="Google Shape;75;p14"/>
          <p:cNvPicPr preferRelativeResize="0"/>
          <p:nvPr/>
        </p:nvPicPr>
        <p:blipFill rotWithShape="1">
          <a:blip r:embed="rId5">
            <a:alphaModFix/>
          </a:blip>
          <a:srcRect/>
          <a:stretch/>
        </p:blipFill>
        <p:spPr>
          <a:xfrm>
            <a:off x="3070359" y="2888722"/>
            <a:ext cx="457372" cy="457366"/>
          </a:xfrm>
          <a:prstGeom prst="rect">
            <a:avLst/>
          </a:prstGeom>
          <a:noFill/>
          <a:ln>
            <a:noFill/>
          </a:ln>
        </p:spPr>
      </p:pic>
      <p:sp>
        <p:nvSpPr>
          <p:cNvPr id="76" name="Google Shape;76;p14"/>
          <p:cNvSpPr txBox="1">
            <a:spLocks noGrp="1"/>
          </p:cNvSpPr>
          <p:nvPr>
            <p:ph type="title"/>
          </p:nvPr>
        </p:nvSpPr>
        <p:spPr>
          <a:xfrm>
            <a:off x="3731244" y="2945358"/>
            <a:ext cx="29709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660">
                <a:solidFill>
                  <a:srgbClr val="FFFFFF"/>
                </a:solidFill>
                <a:latin typeface="Tauri"/>
                <a:ea typeface="Tauri"/>
                <a:cs typeface="Tauri"/>
                <a:sym typeface="Tauri"/>
              </a:rPr>
              <a:t>Supervised Learning</a:t>
            </a:r>
            <a:endParaRPr sz="1660">
              <a:solidFill>
                <a:srgbClr val="FFFFFF"/>
              </a:solidFill>
              <a:latin typeface="Tauri"/>
              <a:ea typeface="Tauri"/>
              <a:cs typeface="Tauri"/>
              <a:sym typeface="Tauri"/>
            </a:endParaRPr>
          </a:p>
        </p:txBody>
      </p:sp>
      <p:sp>
        <p:nvSpPr>
          <p:cNvPr id="77" name="Google Shape;77;p14"/>
          <p:cNvSpPr txBox="1">
            <a:spLocks noGrp="1"/>
          </p:cNvSpPr>
          <p:nvPr>
            <p:ph type="title"/>
          </p:nvPr>
        </p:nvSpPr>
        <p:spPr>
          <a:xfrm>
            <a:off x="3701025" y="4036649"/>
            <a:ext cx="30315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660">
                <a:solidFill>
                  <a:srgbClr val="FFFFFF"/>
                </a:solidFill>
                <a:latin typeface="Tauri"/>
                <a:ea typeface="Tauri"/>
                <a:cs typeface="Tauri"/>
                <a:sym typeface="Tauri"/>
              </a:rPr>
              <a:t>Challenges &amp; Limitations </a:t>
            </a:r>
            <a:endParaRPr sz="1660">
              <a:solidFill>
                <a:srgbClr val="FFFFFF"/>
              </a:solidFill>
              <a:latin typeface="Tauri"/>
              <a:ea typeface="Tauri"/>
              <a:cs typeface="Tauri"/>
              <a:sym typeface="Tauri"/>
            </a:endParaRPr>
          </a:p>
        </p:txBody>
      </p:sp>
      <p:pic>
        <p:nvPicPr>
          <p:cNvPr id="78" name="Google Shape;78;p14"/>
          <p:cNvPicPr preferRelativeResize="0"/>
          <p:nvPr/>
        </p:nvPicPr>
        <p:blipFill rotWithShape="1">
          <a:blip r:embed="rId3">
            <a:alphaModFix/>
          </a:blip>
          <a:srcRect/>
          <a:stretch/>
        </p:blipFill>
        <p:spPr>
          <a:xfrm>
            <a:off x="3070350" y="3980012"/>
            <a:ext cx="457372" cy="45736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txBox="1">
            <a:spLocks noGrp="1"/>
          </p:cNvSpPr>
          <p:nvPr>
            <p:ph type="title"/>
          </p:nvPr>
        </p:nvSpPr>
        <p:spPr>
          <a:xfrm>
            <a:off x="2204100" y="335700"/>
            <a:ext cx="4721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Clustering | K-medoids</a:t>
            </a:r>
            <a:endParaRPr>
              <a:solidFill>
                <a:srgbClr val="FFFFFF"/>
              </a:solidFill>
              <a:latin typeface="Tauri"/>
              <a:ea typeface="Tauri"/>
              <a:cs typeface="Tauri"/>
              <a:sym typeface="Tauri"/>
            </a:endParaRPr>
          </a:p>
        </p:txBody>
      </p:sp>
      <p:pic>
        <p:nvPicPr>
          <p:cNvPr id="409" name="Google Shape;409;p32"/>
          <p:cNvPicPr preferRelativeResize="0"/>
          <p:nvPr/>
        </p:nvPicPr>
        <p:blipFill>
          <a:blip r:embed="rId3">
            <a:alphaModFix/>
          </a:blip>
          <a:stretch>
            <a:fillRect/>
          </a:stretch>
        </p:blipFill>
        <p:spPr>
          <a:xfrm>
            <a:off x="241775" y="2114698"/>
            <a:ext cx="4260891" cy="2631251"/>
          </a:xfrm>
          <a:prstGeom prst="rect">
            <a:avLst/>
          </a:prstGeom>
          <a:noFill/>
          <a:ln>
            <a:noFill/>
          </a:ln>
        </p:spPr>
      </p:pic>
      <p:sp>
        <p:nvSpPr>
          <p:cNvPr id="410" name="Google Shape;410;p32"/>
          <p:cNvSpPr txBox="1">
            <a:spLocks noGrp="1"/>
          </p:cNvSpPr>
          <p:nvPr>
            <p:ph type="title"/>
          </p:nvPr>
        </p:nvSpPr>
        <p:spPr>
          <a:xfrm>
            <a:off x="1199648" y="1547100"/>
            <a:ext cx="19485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460">
                <a:solidFill>
                  <a:srgbClr val="FFFFFF"/>
                </a:solidFill>
                <a:latin typeface="Tauri"/>
                <a:ea typeface="Tauri"/>
                <a:cs typeface="Tauri"/>
                <a:sym typeface="Tauri"/>
              </a:rPr>
              <a:t>💪 elbow method</a:t>
            </a:r>
            <a:endParaRPr sz="1460">
              <a:solidFill>
                <a:srgbClr val="FFFFFF"/>
              </a:solidFill>
              <a:latin typeface="Tauri"/>
              <a:ea typeface="Tauri"/>
              <a:cs typeface="Tauri"/>
              <a:sym typeface="Tauri"/>
            </a:endParaRPr>
          </a:p>
        </p:txBody>
      </p:sp>
      <p:pic>
        <p:nvPicPr>
          <p:cNvPr id="411" name="Google Shape;411;p32"/>
          <p:cNvPicPr preferRelativeResize="0"/>
          <p:nvPr/>
        </p:nvPicPr>
        <p:blipFill>
          <a:blip r:embed="rId4">
            <a:alphaModFix/>
          </a:blip>
          <a:stretch>
            <a:fillRect/>
          </a:stretch>
        </p:blipFill>
        <p:spPr>
          <a:xfrm>
            <a:off x="4633283" y="2114700"/>
            <a:ext cx="4260891" cy="2631246"/>
          </a:xfrm>
          <a:prstGeom prst="rect">
            <a:avLst/>
          </a:prstGeom>
          <a:noFill/>
          <a:ln>
            <a:noFill/>
          </a:ln>
        </p:spPr>
      </p:pic>
      <p:sp>
        <p:nvSpPr>
          <p:cNvPr id="412" name="Google Shape;412;p32"/>
          <p:cNvSpPr txBox="1">
            <a:spLocks noGrp="1"/>
          </p:cNvSpPr>
          <p:nvPr>
            <p:ph type="title"/>
          </p:nvPr>
        </p:nvSpPr>
        <p:spPr>
          <a:xfrm>
            <a:off x="5641425" y="1547088"/>
            <a:ext cx="2244600" cy="34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uk" sz="1460">
                <a:solidFill>
                  <a:srgbClr val="FFFFFF"/>
                </a:solidFill>
                <a:latin typeface="Tauri"/>
                <a:ea typeface="Tauri"/>
                <a:cs typeface="Tauri"/>
                <a:sym typeface="Tauri"/>
              </a:rPr>
              <a:t>👤 silhouette method</a:t>
            </a:r>
            <a:endParaRPr sz="1460">
              <a:solidFill>
                <a:srgbClr val="FFFFFF"/>
              </a:solidFill>
              <a:latin typeface="Tauri"/>
              <a:ea typeface="Tauri"/>
              <a:cs typeface="Tauri"/>
              <a:sym typeface="Tau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3"/>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txBox="1">
            <a:spLocks noGrp="1"/>
          </p:cNvSpPr>
          <p:nvPr>
            <p:ph type="title"/>
          </p:nvPr>
        </p:nvSpPr>
        <p:spPr>
          <a:xfrm>
            <a:off x="2204100" y="335700"/>
            <a:ext cx="4721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Clustering | K-medoids</a:t>
            </a:r>
            <a:endParaRPr>
              <a:solidFill>
                <a:srgbClr val="FFFFFF"/>
              </a:solidFill>
              <a:latin typeface="Tauri"/>
              <a:ea typeface="Tauri"/>
              <a:cs typeface="Tauri"/>
              <a:sym typeface="Tauri"/>
            </a:endParaRPr>
          </a:p>
        </p:txBody>
      </p:sp>
      <p:pic>
        <p:nvPicPr>
          <p:cNvPr id="420" name="Google Shape;420;p33"/>
          <p:cNvPicPr preferRelativeResize="0"/>
          <p:nvPr/>
        </p:nvPicPr>
        <p:blipFill>
          <a:blip r:embed="rId3">
            <a:alphaModFix/>
          </a:blip>
          <a:stretch>
            <a:fillRect/>
          </a:stretch>
        </p:blipFill>
        <p:spPr>
          <a:xfrm>
            <a:off x="282952" y="1482200"/>
            <a:ext cx="5898936" cy="3537051"/>
          </a:xfrm>
          <a:prstGeom prst="rect">
            <a:avLst/>
          </a:prstGeom>
          <a:noFill/>
          <a:ln>
            <a:noFill/>
          </a:ln>
        </p:spPr>
      </p:pic>
      <p:pic>
        <p:nvPicPr>
          <p:cNvPr id="421" name="Google Shape;421;p33"/>
          <p:cNvPicPr preferRelativeResize="0"/>
          <p:nvPr/>
        </p:nvPicPr>
        <p:blipFill rotWithShape="1">
          <a:blip r:embed="rId4">
            <a:alphaModFix/>
          </a:blip>
          <a:srcRect/>
          <a:stretch/>
        </p:blipFill>
        <p:spPr>
          <a:xfrm>
            <a:off x="5492250" y="2961147"/>
            <a:ext cx="69275" cy="69275"/>
          </a:xfrm>
          <a:prstGeom prst="rect">
            <a:avLst/>
          </a:prstGeom>
          <a:noFill/>
          <a:ln>
            <a:noFill/>
          </a:ln>
        </p:spPr>
      </p:pic>
      <p:pic>
        <p:nvPicPr>
          <p:cNvPr id="422" name="Google Shape;422;p33"/>
          <p:cNvPicPr preferRelativeResize="0"/>
          <p:nvPr/>
        </p:nvPicPr>
        <p:blipFill rotWithShape="1">
          <a:blip r:embed="rId4">
            <a:alphaModFix/>
          </a:blip>
          <a:srcRect/>
          <a:stretch/>
        </p:blipFill>
        <p:spPr>
          <a:xfrm>
            <a:off x="3600675" y="4102847"/>
            <a:ext cx="69275" cy="69275"/>
          </a:xfrm>
          <a:prstGeom prst="rect">
            <a:avLst/>
          </a:prstGeom>
          <a:noFill/>
          <a:ln>
            <a:noFill/>
          </a:ln>
        </p:spPr>
      </p:pic>
      <p:pic>
        <p:nvPicPr>
          <p:cNvPr id="423" name="Google Shape;423;p33"/>
          <p:cNvPicPr preferRelativeResize="0"/>
          <p:nvPr/>
        </p:nvPicPr>
        <p:blipFill rotWithShape="1">
          <a:blip r:embed="rId4">
            <a:alphaModFix/>
          </a:blip>
          <a:srcRect/>
          <a:stretch/>
        </p:blipFill>
        <p:spPr>
          <a:xfrm>
            <a:off x="3493500" y="4631322"/>
            <a:ext cx="69275" cy="69275"/>
          </a:xfrm>
          <a:prstGeom prst="rect">
            <a:avLst/>
          </a:prstGeom>
          <a:noFill/>
          <a:ln>
            <a:noFill/>
          </a:ln>
        </p:spPr>
      </p:pic>
      <p:pic>
        <p:nvPicPr>
          <p:cNvPr id="424" name="Google Shape;424;p33"/>
          <p:cNvPicPr preferRelativeResize="0"/>
          <p:nvPr/>
        </p:nvPicPr>
        <p:blipFill rotWithShape="1">
          <a:blip r:embed="rId4">
            <a:alphaModFix/>
          </a:blip>
          <a:srcRect/>
          <a:stretch/>
        </p:blipFill>
        <p:spPr>
          <a:xfrm>
            <a:off x="3069500" y="4299297"/>
            <a:ext cx="69275" cy="69275"/>
          </a:xfrm>
          <a:prstGeom prst="rect">
            <a:avLst/>
          </a:prstGeom>
          <a:noFill/>
          <a:ln>
            <a:noFill/>
          </a:ln>
        </p:spPr>
      </p:pic>
      <p:pic>
        <p:nvPicPr>
          <p:cNvPr id="425" name="Google Shape;425;p33"/>
          <p:cNvPicPr preferRelativeResize="0"/>
          <p:nvPr/>
        </p:nvPicPr>
        <p:blipFill rotWithShape="1">
          <a:blip r:embed="rId4">
            <a:alphaModFix/>
          </a:blip>
          <a:srcRect/>
          <a:stretch/>
        </p:blipFill>
        <p:spPr>
          <a:xfrm>
            <a:off x="4024925" y="4486222"/>
            <a:ext cx="69275" cy="69275"/>
          </a:xfrm>
          <a:prstGeom prst="rect">
            <a:avLst/>
          </a:prstGeom>
          <a:noFill/>
          <a:ln>
            <a:noFill/>
          </a:ln>
        </p:spPr>
      </p:pic>
      <p:pic>
        <p:nvPicPr>
          <p:cNvPr id="426" name="Google Shape;426;p33"/>
          <p:cNvPicPr preferRelativeResize="0"/>
          <p:nvPr/>
        </p:nvPicPr>
        <p:blipFill rotWithShape="1">
          <a:blip r:embed="rId4">
            <a:alphaModFix/>
          </a:blip>
          <a:srcRect/>
          <a:stretch/>
        </p:blipFill>
        <p:spPr>
          <a:xfrm>
            <a:off x="4484850" y="3525522"/>
            <a:ext cx="69275" cy="69275"/>
          </a:xfrm>
          <a:prstGeom prst="rect">
            <a:avLst/>
          </a:prstGeom>
          <a:noFill/>
          <a:ln>
            <a:noFill/>
          </a:ln>
        </p:spPr>
      </p:pic>
      <p:pic>
        <p:nvPicPr>
          <p:cNvPr id="427" name="Google Shape;427;p33"/>
          <p:cNvPicPr preferRelativeResize="0"/>
          <p:nvPr/>
        </p:nvPicPr>
        <p:blipFill rotWithShape="1">
          <a:blip r:embed="rId4">
            <a:alphaModFix/>
          </a:blip>
          <a:srcRect/>
          <a:stretch/>
        </p:blipFill>
        <p:spPr>
          <a:xfrm>
            <a:off x="4474625" y="3152622"/>
            <a:ext cx="69275" cy="69275"/>
          </a:xfrm>
          <a:prstGeom prst="rect">
            <a:avLst/>
          </a:prstGeom>
          <a:noFill/>
          <a:ln>
            <a:noFill/>
          </a:ln>
        </p:spPr>
      </p:pic>
      <p:pic>
        <p:nvPicPr>
          <p:cNvPr id="428" name="Google Shape;428;p33"/>
          <p:cNvPicPr preferRelativeResize="0"/>
          <p:nvPr/>
        </p:nvPicPr>
        <p:blipFill rotWithShape="1">
          <a:blip r:embed="rId4">
            <a:alphaModFix/>
          </a:blip>
          <a:srcRect/>
          <a:stretch/>
        </p:blipFill>
        <p:spPr>
          <a:xfrm>
            <a:off x="3791025" y="3192597"/>
            <a:ext cx="69275" cy="69275"/>
          </a:xfrm>
          <a:prstGeom prst="rect">
            <a:avLst/>
          </a:prstGeom>
          <a:noFill/>
          <a:ln>
            <a:noFill/>
          </a:ln>
        </p:spPr>
      </p:pic>
      <p:pic>
        <p:nvPicPr>
          <p:cNvPr id="429" name="Google Shape;429;p33"/>
          <p:cNvPicPr preferRelativeResize="0"/>
          <p:nvPr/>
        </p:nvPicPr>
        <p:blipFill rotWithShape="1">
          <a:blip r:embed="rId4">
            <a:alphaModFix/>
          </a:blip>
          <a:srcRect/>
          <a:stretch/>
        </p:blipFill>
        <p:spPr>
          <a:xfrm>
            <a:off x="4344050" y="3204847"/>
            <a:ext cx="69275" cy="69275"/>
          </a:xfrm>
          <a:prstGeom prst="rect">
            <a:avLst/>
          </a:prstGeom>
          <a:noFill/>
          <a:ln>
            <a:noFill/>
          </a:ln>
        </p:spPr>
      </p:pic>
      <p:pic>
        <p:nvPicPr>
          <p:cNvPr id="430" name="Google Shape;430;p33"/>
          <p:cNvPicPr preferRelativeResize="0"/>
          <p:nvPr/>
        </p:nvPicPr>
        <p:blipFill rotWithShape="1">
          <a:blip r:embed="rId4">
            <a:alphaModFix/>
          </a:blip>
          <a:srcRect/>
          <a:stretch/>
        </p:blipFill>
        <p:spPr>
          <a:xfrm>
            <a:off x="3347750" y="2038872"/>
            <a:ext cx="69275" cy="69275"/>
          </a:xfrm>
          <a:prstGeom prst="rect">
            <a:avLst/>
          </a:prstGeom>
          <a:noFill/>
          <a:ln>
            <a:noFill/>
          </a:ln>
        </p:spPr>
      </p:pic>
      <p:pic>
        <p:nvPicPr>
          <p:cNvPr id="431" name="Google Shape;431;p33"/>
          <p:cNvPicPr preferRelativeResize="0"/>
          <p:nvPr/>
        </p:nvPicPr>
        <p:blipFill rotWithShape="1">
          <a:blip r:embed="rId4">
            <a:alphaModFix/>
          </a:blip>
          <a:srcRect/>
          <a:stretch/>
        </p:blipFill>
        <p:spPr>
          <a:xfrm>
            <a:off x="4289775" y="3339772"/>
            <a:ext cx="69275" cy="69275"/>
          </a:xfrm>
          <a:prstGeom prst="rect">
            <a:avLst/>
          </a:prstGeom>
          <a:noFill/>
          <a:ln>
            <a:noFill/>
          </a:ln>
        </p:spPr>
      </p:pic>
      <p:pic>
        <p:nvPicPr>
          <p:cNvPr id="432" name="Google Shape;432;p33"/>
          <p:cNvPicPr preferRelativeResize="0"/>
          <p:nvPr/>
        </p:nvPicPr>
        <p:blipFill rotWithShape="1">
          <a:blip r:embed="rId4">
            <a:alphaModFix/>
          </a:blip>
          <a:srcRect/>
          <a:stretch/>
        </p:blipFill>
        <p:spPr>
          <a:xfrm>
            <a:off x="4376750" y="3295947"/>
            <a:ext cx="69275" cy="69275"/>
          </a:xfrm>
          <a:prstGeom prst="rect">
            <a:avLst/>
          </a:prstGeom>
          <a:noFill/>
          <a:ln>
            <a:noFill/>
          </a:ln>
        </p:spPr>
      </p:pic>
      <p:pic>
        <p:nvPicPr>
          <p:cNvPr id="433" name="Google Shape;433;p33"/>
          <p:cNvPicPr preferRelativeResize="0"/>
          <p:nvPr/>
        </p:nvPicPr>
        <p:blipFill rotWithShape="1">
          <a:blip r:embed="rId4">
            <a:alphaModFix/>
          </a:blip>
          <a:srcRect/>
          <a:stretch/>
        </p:blipFill>
        <p:spPr>
          <a:xfrm>
            <a:off x="3384300" y="3221897"/>
            <a:ext cx="69275" cy="69275"/>
          </a:xfrm>
          <a:prstGeom prst="rect">
            <a:avLst/>
          </a:prstGeom>
          <a:noFill/>
          <a:ln>
            <a:noFill/>
          </a:ln>
        </p:spPr>
      </p:pic>
      <p:pic>
        <p:nvPicPr>
          <p:cNvPr id="434" name="Google Shape;434;p33"/>
          <p:cNvPicPr preferRelativeResize="0"/>
          <p:nvPr/>
        </p:nvPicPr>
        <p:blipFill rotWithShape="1">
          <a:blip r:embed="rId4">
            <a:alphaModFix/>
          </a:blip>
          <a:srcRect/>
          <a:stretch/>
        </p:blipFill>
        <p:spPr>
          <a:xfrm>
            <a:off x="2007800" y="3226672"/>
            <a:ext cx="69275" cy="69275"/>
          </a:xfrm>
          <a:prstGeom prst="rect">
            <a:avLst/>
          </a:prstGeom>
          <a:noFill/>
          <a:ln>
            <a:noFill/>
          </a:ln>
        </p:spPr>
      </p:pic>
      <p:pic>
        <p:nvPicPr>
          <p:cNvPr id="435" name="Google Shape;435;p33"/>
          <p:cNvPicPr preferRelativeResize="0"/>
          <p:nvPr/>
        </p:nvPicPr>
        <p:blipFill rotWithShape="1">
          <a:blip r:embed="rId4">
            <a:alphaModFix/>
          </a:blip>
          <a:srcRect/>
          <a:stretch/>
        </p:blipFill>
        <p:spPr>
          <a:xfrm>
            <a:off x="3573475" y="3477847"/>
            <a:ext cx="69275" cy="69275"/>
          </a:xfrm>
          <a:prstGeom prst="rect">
            <a:avLst/>
          </a:prstGeom>
          <a:noFill/>
          <a:ln>
            <a:noFill/>
          </a:ln>
        </p:spPr>
      </p:pic>
      <p:sp>
        <p:nvSpPr>
          <p:cNvPr id="436" name="Google Shape;436;p33"/>
          <p:cNvSpPr/>
          <p:nvPr/>
        </p:nvSpPr>
        <p:spPr>
          <a:xfrm>
            <a:off x="6473975" y="1482200"/>
            <a:ext cx="2377500" cy="35370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The results reveal the presence of </a:t>
            </a:r>
            <a:r>
              <a:rPr lang="uk" sz="1200">
                <a:solidFill>
                  <a:srgbClr val="ACDF77"/>
                </a:solidFill>
                <a:latin typeface="Lato"/>
                <a:ea typeface="Lato"/>
                <a:cs typeface="Lato"/>
                <a:sym typeface="Lato"/>
              </a:rPr>
              <a:t>2 distinct clusters</a:t>
            </a:r>
            <a:r>
              <a:rPr lang="uk" sz="1200">
                <a:solidFill>
                  <a:schemeClr val="lt1"/>
                </a:solidFill>
                <a:latin typeface="Lato"/>
                <a:ea typeface="Lato"/>
                <a:cs typeface="Lato"/>
                <a:sym typeface="Lato"/>
              </a:rPr>
              <a:t>.</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Upon closer examination, we can see that </a:t>
            </a:r>
            <a:r>
              <a:rPr lang="uk" sz="1200">
                <a:solidFill>
                  <a:srgbClr val="ACDF77"/>
                </a:solidFill>
                <a:latin typeface="Lato"/>
                <a:ea typeface="Lato"/>
                <a:cs typeface="Lato"/>
                <a:sym typeface="Lato"/>
              </a:rPr>
              <a:t>cluster 1</a:t>
            </a:r>
            <a:r>
              <a:rPr lang="uk" sz="1200">
                <a:solidFill>
                  <a:schemeClr val="lt1"/>
                </a:solidFill>
                <a:latin typeface="Lato"/>
                <a:ea typeface="Lato"/>
                <a:cs typeface="Lato"/>
                <a:sym typeface="Lato"/>
              </a:rPr>
              <a:t> comprises over </a:t>
            </a:r>
            <a:r>
              <a:rPr lang="uk" sz="1200">
                <a:solidFill>
                  <a:srgbClr val="ACDF77"/>
                </a:solidFill>
                <a:latin typeface="Lato"/>
                <a:ea typeface="Lato"/>
                <a:cs typeface="Lato"/>
                <a:sym typeface="Lato"/>
              </a:rPr>
              <a:t>93% of the top 10</a:t>
            </a:r>
            <a:r>
              <a:rPr lang="uk" sz="1200">
                <a:solidFill>
                  <a:schemeClr val="lt1"/>
                </a:solidFill>
                <a:latin typeface="Lato"/>
                <a:ea typeface="Lato"/>
                <a:cs typeface="Lato"/>
                <a:sym typeface="Lato"/>
              </a:rPr>
              <a:t> players. </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This clustering aligns logically with the nature of tennis, as top players are expected to excel across various performance metrics discussed earlier.</a:t>
            </a:r>
            <a:endParaRPr sz="1200">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4"/>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txBox="1">
            <a:spLocks noGrp="1"/>
          </p:cNvSpPr>
          <p:nvPr>
            <p:ph type="title"/>
          </p:nvPr>
        </p:nvSpPr>
        <p:spPr>
          <a:xfrm>
            <a:off x="1018700" y="335700"/>
            <a:ext cx="7170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Clustering | Hierarchical Clustering - Complete</a:t>
            </a:r>
            <a:endParaRPr>
              <a:solidFill>
                <a:srgbClr val="FFFFFF"/>
              </a:solidFill>
              <a:latin typeface="Tauri"/>
              <a:ea typeface="Tauri"/>
              <a:cs typeface="Tauri"/>
              <a:sym typeface="Tauri"/>
            </a:endParaRPr>
          </a:p>
        </p:txBody>
      </p:sp>
      <p:sp>
        <p:nvSpPr>
          <p:cNvPr id="444" name="Google Shape;444;p34"/>
          <p:cNvSpPr/>
          <p:nvPr/>
        </p:nvSpPr>
        <p:spPr>
          <a:xfrm>
            <a:off x="66200" y="1361150"/>
            <a:ext cx="2512500" cy="37224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In complete linkage, the distance between two clusters is defined as the </a:t>
            </a:r>
            <a:r>
              <a:rPr lang="uk" sz="1200" b="1">
                <a:solidFill>
                  <a:srgbClr val="ACDF77"/>
                </a:solidFill>
                <a:latin typeface="Lato"/>
                <a:ea typeface="Lato"/>
                <a:cs typeface="Lato"/>
                <a:sym typeface="Lato"/>
              </a:rPr>
              <a:t>maximum distance</a:t>
            </a:r>
            <a:r>
              <a:rPr lang="uk" sz="1200">
                <a:solidFill>
                  <a:schemeClr val="lt1"/>
                </a:solidFill>
                <a:latin typeface="Lato"/>
                <a:ea typeface="Lato"/>
                <a:cs typeface="Lato"/>
                <a:sym typeface="Lato"/>
              </a:rPr>
              <a:t> between any pair of points in the two clusters.</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It groups players who </a:t>
            </a:r>
            <a:r>
              <a:rPr lang="uk" sz="1200">
                <a:solidFill>
                  <a:srgbClr val="ACDF77"/>
                </a:solidFill>
                <a:latin typeface="Lato"/>
                <a:ea typeface="Lato"/>
                <a:cs typeface="Lato"/>
                <a:sym typeface="Lato"/>
              </a:rPr>
              <a:t>excel in certain aspects</a:t>
            </a:r>
            <a:r>
              <a:rPr lang="uk" sz="1200">
                <a:solidFill>
                  <a:schemeClr val="lt1"/>
                </a:solidFill>
                <a:latin typeface="Lato"/>
                <a:ea typeface="Lato"/>
                <a:cs typeface="Lato"/>
                <a:sym typeface="Lato"/>
              </a:rPr>
              <a:t> of the game while </a:t>
            </a:r>
            <a:r>
              <a:rPr lang="uk" sz="1200">
                <a:solidFill>
                  <a:srgbClr val="ACDF77"/>
                </a:solidFill>
                <a:latin typeface="Lato"/>
                <a:ea typeface="Lato"/>
                <a:cs typeface="Lato"/>
                <a:sym typeface="Lato"/>
              </a:rPr>
              <a:t>struggling in others</a:t>
            </a:r>
            <a:r>
              <a:rPr lang="uk" sz="1200">
                <a:solidFill>
                  <a:schemeClr val="lt1"/>
                </a:solidFill>
                <a:latin typeface="Lato"/>
                <a:ea typeface="Lato"/>
                <a:cs typeface="Lato"/>
                <a:sym typeface="Lato"/>
              </a:rPr>
              <a:t>, leading to distinctive clusters that highlight specific strengths and weaknesses.</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p:txBody>
      </p:sp>
      <p:pic>
        <p:nvPicPr>
          <p:cNvPr id="445" name="Google Shape;445;p34"/>
          <p:cNvPicPr preferRelativeResize="0"/>
          <p:nvPr/>
        </p:nvPicPr>
        <p:blipFill>
          <a:blip r:embed="rId3">
            <a:alphaModFix/>
          </a:blip>
          <a:stretch>
            <a:fillRect/>
          </a:stretch>
        </p:blipFill>
        <p:spPr>
          <a:xfrm>
            <a:off x="2646200" y="1361150"/>
            <a:ext cx="6430300" cy="3722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5"/>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txBox="1">
            <a:spLocks noGrp="1"/>
          </p:cNvSpPr>
          <p:nvPr>
            <p:ph type="title"/>
          </p:nvPr>
        </p:nvSpPr>
        <p:spPr>
          <a:xfrm>
            <a:off x="1018700" y="335700"/>
            <a:ext cx="7170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Clustering | Hierarchical Clustering - Average</a:t>
            </a:r>
            <a:endParaRPr>
              <a:solidFill>
                <a:srgbClr val="FFFFFF"/>
              </a:solidFill>
              <a:latin typeface="Tauri"/>
              <a:ea typeface="Tauri"/>
              <a:cs typeface="Tauri"/>
              <a:sym typeface="Tauri"/>
            </a:endParaRPr>
          </a:p>
        </p:txBody>
      </p:sp>
      <p:sp>
        <p:nvSpPr>
          <p:cNvPr id="453" name="Google Shape;453;p35"/>
          <p:cNvSpPr/>
          <p:nvPr/>
        </p:nvSpPr>
        <p:spPr>
          <a:xfrm>
            <a:off x="73700" y="1361150"/>
            <a:ext cx="2520000" cy="37224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Average linkage calculates the distance as the </a:t>
            </a:r>
            <a:r>
              <a:rPr lang="uk" sz="1200" b="1">
                <a:solidFill>
                  <a:srgbClr val="ACDF77"/>
                </a:solidFill>
                <a:latin typeface="Lato"/>
                <a:ea typeface="Lato"/>
                <a:cs typeface="Lato"/>
                <a:sym typeface="Lato"/>
              </a:rPr>
              <a:t>average</a:t>
            </a:r>
            <a:r>
              <a:rPr lang="uk" sz="1200">
                <a:solidFill>
                  <a:schemeClr val="lt1"/>
                </a:solidFill>
                <a:latin typeface="Lato"/>
                <a:ea typeface="Lato"/>
                <a:cs typeface="Lato"/>
                <a:sym typeface="Lato"/>
              </a:rPr>
              <a:t> of all pairwise distances between points in the two clusters.</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It tends to create more evenly sized clusters by considering the </a:t>
            </a:r>
            <a:r>
              <a:rPr lang="uk" sz="1200">
                <a:solidFill>
                  <a:srgbClr val="ACDF77"/>
                </a:solidFill>
                <a:latin typeface="Lato"/>
                <a:ea typeface="Lato"/>
                <a:cs typeface="Lato"/>
                <a:sym typeface="Lato"/>
              </a:rPr>
              <a:t>collective performance</a:t>
            </a:r>
            <a:r>
              <a:rPr lang="uk" sz="1200">
                <a:solidFill>
                  <a:schemeClr val="lt1"/>
                </a:solidFill>
                <a:latin typeface="Lato"/>
                <a:ea typeface="Lato"/>
                <a:cs typeface="Lato"/>
                <a:sym typeface="Lato"/>
              </a:rPr>
              <a:t> of players. It can accommodate variations in player skill levels and playing styles, resulting in clusters that represent a balanced mix of different playerprofiles.</a:t>
            </a:r>
            <a:endParaRPr sz="1200">
              <a:solidFill>
                <a:schemeClr val="lt1"/>
              </a:solidFill>
              <a:latin typeface="Lato"/>
              <a:ea typeface="Lato"/>
              <a:cs typeface="Lato"/>
              <a:sym typeface="Lato"/>
            </a:endParaRPr>
          </a:p>
        </p:txBody>
      </p:sp>
      <p:pic>
        <p:nvPicPr>
          <p:cNvPr id="454" name="Google Shape;454;p35"/>
          <p:cNvPicPr preferRelativeResize="0"/>
          <p:nvPr/>
        </p:nvPicPr>
        <p:blipFill>
          <a:blip r:embed="rId3">
            <a:alphaModFix/>
          </a:blip>
          <a:stretch>
            <a:fillRect/>
          </a:stretch>
        </p:blipFill>
        <p:spPr>
          <a:xfrm>
            <a:off x="2653700" y="1361150"/>
            <a:ext cx="6419174" cy="3722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6"/>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txBox="1">
            <a:spLocks noGrp="1"/>
          </p:cNvSpPr>
          <p:nvPr>
            <p:ph type="title"/>
          </p:nvPr>
        </p:nvSpPr>
        <p:spPr>
          <a:xfrm>
            <a:off x="366200" y="335700"/>
            <a:ext cx="8400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Clustering | Complete &amp; Average 🤜 head-to-head 🤛</a:t>
            </a:r>
            <a:endParaRPr>
              <a:solidFill>
                <a:srgbClr val="FFFFFF"/>
              </a:solidFill>
              <a:latin typeface="Tauri"/>
              <a:ea typeface="Tauri"/>
              <a:cs typeface="Tauri"/>
              <a:sym typeface="Tauri"/>
            </a:endParaRPr>
          </a:p>
        </p:txBody>
      </p:sp>
      <p:pic>
        <p:nvPicPr>
          <p:cNvPr id="462" name="Google Shape;462;p36"/>
          <p:cNvPicPr preferRelativeResize="0"/>
          <p:nvPr/>
        </p:nvPicPr>
        <p:blipFill>
          <a:blip r:embed="rId3">
            <a:alphaModFix/>
          </a:blip>
          <a:stretch>
            <a:fillRect/>
          </a:stretch>
        </p:blipFill>
        <p:spPr>
          <a:xfrm>
            <a:off x="51200" y="1359325"/>
            <a:ext cx="5989402" cy="3731675"/>
          </a:xfrm>
          <a:prstGeom prst="rect">
            <a:avLst/>
          </a:prstGeom>
          <a:noFill/>
          <a:ln>
            <a:noFill/>
          </a:ln>
        </p:spPr>
      </p:pic>
      <p:sp>
        <p:nvSpPr>
          <p:cNvPr id="463" name="Google Shape;463;p36"/>
          <p:cNvSpPr/>
          <p:nvPr/>
        </p:nvSpPr>
        <p:spPr>
          <a:xfrm>
            <a:off x="6106475" y="1363975"/>
            <a:ext cx="2982300" cy="37224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100">
                <a:solidFill>
                  <a:schemeClr val="lt1"/>
                </a:solidFill>
                <a:latin typeface="Lato"/>
                <a:ea typeface="Lato"/>
                <a:cs typeface="Lato"/>
                <a:sym typeface="Lato"/>
              </a:rPr>
              <a:t>🎾 While the inter-cluster distances</a:t>
            </a:r>
            <a:endParaRPr sz="11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100">
                <a:solidFill>
                  <a:schemeClr val="lt1"/>
                </a:solidFill>
                <a:latin typeface="Lato"/>
                <a:ea typeface="Lato"/>
                <a:cs typeface="Lato"/>
                <a:sym typeface="Lato"/>
              </a:rPr>
              <a:t>exhibited variability, the clusters maintained </a:t>
            </a:r>
            <a:r>
              <a:rPr lang="uk" sz="1100">
                <a:solidFill>
                  <a:srgbClr val="ACDF77"/>
                </a:solidFill>
                <a:latin typeface="Lato"/>
                <a:ea typeface="Lato"/>
                <a:cs typeface="Lato"/>
                <a:sym typeface="Lato"/>
              </a:rPr>
              <a:t>consistent compositions</a:t>
            </a:r>
            <a:r>
              <a:rPr lang="uk" sz="1100">
                <a:solidFill>
                  <a:schemeClr val="lt1"/>
                </a:solidFill>
                <a:latin typeface="Lato"/>
                <a:ea typeface="Lato"/>
                <a:cs typeface="Lato"/>
                <a:sym typeface="Lato"/>
              </a:rPr>
              <a:t>. Notably, players like </a:t>
            </a:r>
            <a:r>
              <a:rPr lang="uk" sz="1100">
                <a:solidFill>
                  <a:srgbClr val="ACDF77"/>
                </a:solidFill>
                <a:latin typeface="Lato"/>
                <a:ea typeface="Lato"/>
                <a:cs typeface="Lato"/>
                <a:sym typeface="Lato"/>
              </a:rPr>
              <a:t>Kvitova</a:t>
            </a:r>
            <a:r>
              <a:rPr lang="uk" sz="1100">
                <a:solidFill>
                  <a:schemeClr val="lt1"/>
                </a:solidFill>
                <a:latin typeface="Lato"/>
                <a:ea typeface="Lato"/>
                <a:cs typeface="Lato"/>
                <a:sym typeface="Lato"/>
              </a:rPr>
              <a:t>, </a:t>
            </a:r>
            <a:r>
              <a:rPr lang="uk" sz="1100">
                <a:solidFill>
                  <a:srgbClr val="ACDF77"/>
                </a:solidFill>
                <a:latin typeface="Lato"/>
                <a:ea typeface="Lato"/>
                <a:cs typeface="Lato"/>
                <a:sym typeface="Lato"/>
              </a:rPr>
              <a:t>Samsonova</a:t>
            </a:r>
            <a:r>
              <a:rPr lang="uk" sz="1100">
                <a:solidFill>
                  <a:schemeClr val="lt1"/>
                </a:solidFill>
                <a:latin typeface="Lato"/>
                <a:ea typeface="Lato"/>
                <a:cs typeface="Lato"/>
                <a:sym typeface="Lato"/>
              </a:rPr>
              <a:t>, and </a:t>
            </a:r>
            <a:r>
              <a:rPr lang="uk" sz="1100">
                <a:solidFill>
                  <a:srgbClr val="ACDF77"/>
                </a:solidFill>
                <a:latin typeface="Lato"/>
                <a:ea typeface="Lato"/>
                <a:cs typeface="Lato"/>
                <a:sym typeface="Lato"/>
              </a:rPr>
              <a:t>Sabalenka</a:t>
            </a:r>
            <a:r>
              <a:rPr lang="uk" sz="1100">
                <a:solidFill>
                  <a:schemeClr val="lt1"/>
                </a:solidFill>
                <a:latin typeface="Lato"/>
                <a:ea typeface="Lato"/>
                <a:cs typeface="Lato"/>
                <a:sym typeface="Lato"/>
              </a:rPr>
              <a:t> known for their powerful serves and proficiency in scoring aces, consistently formed a cluster across both methods.</a:t>
            </a:r>
            <a:endParaRPr sz="11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1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100">
                <a:solidFill>
                  <a:schemeClr val="lt1"/>
                </a:solidFill>
                <a:latin typeface="Lato"/>
                <a:ea typeface="Lato"/>
                <a:cs typeface="Lato"/>
                <a:sym typeface="Lato"/>
              </a:rPr>
              <a:t>🎾 The proximity between </a:t>
            </a:r>
            <a:r>
              <a:rPr lang="uk" sz="1100">
                <a:solidFill>
                  <a:srgbClr val="ACDF77"/>
                </a:solidFill>
                <a:latin typeface="Lato"/>
                <a:ea typeface="Lato"/>
                <a:cs typeface="Lato"/>
                <a:sym typeface="Lato"/>
              </a:rPr>
              <a:t>Iga Swiantek</a:t>
            </a:r>
            <a:r>
              <a:rPr lang="uk" sz="1100">
                <a:solidFill>
                  <a:schemeClr val="lt1"/>
                </a:solidFill>
                <a:latin typeface="Lato"/>
                <a:ea typeface="Lato"/>
                <a:cs typeface="Lato"/>
                <a:sym typeface="Lato"/>
              </a:rPr>
              <a:t> and </a:t>
            </a:r>
            <a:r>
              <a:rPr lang="uk" sz="1100">
                <a:solidFill>
                  <a:srgbClr val="ACDF77"/>
                </a:solidFill>
                <a:latin typeface="Lato"/>
                <a:ea typeface="Lato"/>
                <a:cs typeface="Lato"/>
                <a:sym typeface="Lato"/>
              </a:rPr>
              <a:t>Anett Kontaveit</a:t>
            </a:r>
            <a:r>
              <a:rPr lang="uk" sz="1100">
                <a:solidFill>
                  <a:schemeClr val="lt1"/>
                </a:solidFill>
                <a:latin typeface="Lato"/>
                <a:ea typeface="Lato"/>
                <a:cs typeface="Lato"/>
                <a:sym typeface="Lato"/>
              </a:rPr>
              <a:t> in the complete method, indicates similarities in their playing styles. However, in the average method, this proximity was diminished, potentially influenced by their respective rankings in the 2023 season—Swiantek held the top rank while Kontaveit ranked 17th, reflecting differences in overall performance.</a:t>
            </a:r>
            <a:endParaRPr sz="1100">
              <a:solidFill>
                <a:schemeClr val="lt1"/>
              </a:solidFill>
              <a:latin typeface="Lato"/>
              <a:ea typeface="Lato"/>
              <a:cs typeface="Lato"/>
              <a:sym typeface="Lato"/>
            </a:endParaRPr>
          </a:p>
        </p:txBody>
      </p:sp>
      <p:sp>
        <p:nvSpPr>
          <p:cNvPr id="464" name="Google Shape;464;p36"/>
          <p:cNvSpPr/>
          <p:nvPr/>
        </p:nvSpPr>
        <p:spPr>
          <a:xfrm>
            <a:off x="2016175" y="3458750"/>
            <a:ext cx="346800" cy="4524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p36"/>
          <p:cNvSpPr/>
          <p:nvPr/>
        </p:nvSpPr>
        <p:spPr>
          <a:xfrm>
            <a:off x="3724075" y="1606450"/>
            <a:ext cx="346800" cy="4914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 name="Google Shape;466;p36"/>
          <p:cNvSpPr/>
          <p:nvPr/>
        </p:nvSpPr>
        <p:spPr>
          <a:xfrm>
            <a:off x="2016175" y="2638100"/>
            <a:ext cx="346800" cy="132300"/>
          </a:xfrm>
          <a:prstGeom prst="rect">
            <a:avLst/>
          </a:prstGeom>
          <a:solidFill>
            <a:srgbClr val="993300">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 name="Google Shape;467;p36"/>
          <p:cNvSpPr/>
          <p:nvPr/>
        </p:nvSpPr>
        <p:spPr>
          <a:xfrm>
            <a:off x="3724075" y="3523700"/>
            <a:ext cx="346800" cy="92700"/>
          </a:xfrm>
          <a:prstGeom prst="rect">
            <a:avLst/>
          </a:prstGeom>
          <a:solidFill>
            <a:srgbClr val="993300">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 name="Google Shape;468;p36"/>
          <p:cNvSpPr/>
          <p:nvPr/>
        </p:nvSpPr>
        <p:spPr>
          <a:xfrm>
            <a:off x="3724075" y="2990850"/>
            <a:ext cx="346800" cy="92700"/>
          </a:xfrm>
          <a:prstGeom prst="rect">
            <a:avLst/>
          </a:prstGeom>
          <a:solidFill>
            <a:srgbClr val="993300">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7"/>
          <p:cNvSpPr/>
          <p:nvPr/>
        </p:nvSpPr>
        <p:spPr>
          <a:xfrm>
            <a:off x="2351904" y="0"/>
            <a:ext cx="88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txBox="1">
            <a:spLocks noGrp="1"/>
          </p:cNvSpPr>
          <p:nvPr>
            <p:ph type="title"/>
          </p:nvPr>
        </p:nvSpPr>
        <p:spPr>
          <a:xfrm>
            <a:off x="3731244" y="762725"/>
            <a:ext cx="15516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660">
                <a:solidFill>
                  <a:srgbClr val="FFFFFF"/>
                </a:solidFill>
                <a:latin typeface="Tauri"/>
                <a:ea typeface="Tauri"/>
                <a:cs typeface="Tauri"/>
                <a:sym typeface="Tauri"/>
              </a:rPr>
              <a:t>Introduction</a:t>
            </a:r>
            <a:endParaRPr sz="1660">
              <a:solidFill>
                <a:srgbClr val="FFFFFF"/>
              </a:solidFill>
              <a:latin typeface="Tauri"/>
              <a:ea typeface="Tauri"/>
              <a:cs typeface="Tauri"/>
              <a:sym typeface="Tauri"/>
            </a:endParaRPr>
          </a:p>
        </p:txBody>
      </p:sp>
      <p:pic>
        <p:nvPicPr>
          <p:cNvPr id="475" name="Google Shape;475;p37"/>
          <p:cNvPicPr preferRelativeResize="0"/>
          <p:nvPr/>
        </p:nvPicPr>
        <p:blipFill rotWithShape="1">
          <a:blip r:embed="rId3">
            <a:alphaModFix/>
          </a:blip>
          <a:srcRect/>
          <a:stretch/>
        </p:blipFill>
        <p:spPr>
          <a:xfrm>
            <a:off x="3070350" y="706112"/>
            <a:ext cx="457372" cy="457366"/>
          </a:xfrm>
          <a:prstGeom prst="rect">
            <a:avLst/>
          </a:prstGeom>
          <a:noFill/>
          <a:ln>
            <a:noFill/>
          </a:ln>
        </p:spPr>
      </p:pic>
      <p:pic>
        <p:nvPicPr>
          <p:cNvPr id="476" name="Google Shape;476;p37"/>
          <p:cNvPicPr preferRelativeResize="0"/>
          <p:nvPr/>
        </p:nvPicPr>
        <p:blipFill rotWithShape="1">
          <a:blip r:embed="rId4">
            <a:alphaModFix/>
          </a:blip>
          <a:srcRect l="-4405" t="3760" b="8172"/>
          <a:stretch/>
        </p:blipFill>
        <p:spPr>
          <a:xfrm>
            <a:off x="0" y="1"/>
            <a:ext cx="9151014" cy="5143500"/>
          </a:xfrm>
          <a:prstGeom prst="rect">
            <a:avLst/>
          </a:prstGeom>
          <a:noFill/>
          <a:ln>
            <a:noFill/>
          </a:ln>
        </p:spPr>
      </p:pic>
      <p:sp>
        <p:nvSpPr>
          <p:cNvPr id="477" name="Google Shape;477;p37"/>
          <p:cNvSpPr/>
          <p:nvPr/>
        </p:nvSpPr>
        <p:spPr>
          <a:xfrm>
            <a:off x="0" y="0"/>
            <a:ext cx="9144000" cy="5143500"/>
          </a:xfrm>
          <a:prstGeom prst="rect">
            <a:avLst/>
          </a:prstGeom>
          <a:solidFill>
            <a:srgbClr val="1D3B58">
              <a:alpha val="78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3300"/>
              </a:solidFill>
            </a:endParaRPr>
          </a:p>
        </p:txBody>
      </p:sp>
      <p:sp>
        <p:nvSpPr>
          <p:cNvPr id="478" name="Google Shape;478;p37"/>
          <p:cNvSpPr txBox="1">
            <a:spLocks noGrp="1"/>
          </p:cNvSpPr>
          <p:nvPr>
            <p:ph type="title"/>
          </p:nvPr>
        </p:nvSpPr>
        <p:spPr>
          <a:xfrm>
            <a:off x="2157625" y="2023800"/>
            <a:ext cx="56034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6000">
                <a:solidFill>
                  <a:srgbClr val="FFFFFF"/>
                </a:solidFill>
                <a:latin typeface="Tauri"/>
                <a:ea typeface="Tauri"/>
                <a:cs typeface="Tauri"/>
                <a:sym typeface="Tauri"/>
              </a:rPr>
              <a:t>SUPERVISED</a:t>
            </a:r>
            <a:endParaRPr sz="6000">
              <a:solidFill>
                <a:srgbClr val="FFFFFF"/>
              </a:solidFill>
              <a:latin typeface="Tauri"/>
              <a:ea typeface="Tauri"/>
              <a:cs typeface="Tauri"/>
              <a:sym typeface="Tauri"/>
            </a:endParaRPr>
          </a:p>
        </p:txBody>
      </p:sp>
      <p:sp>
        <p:nvSpPr>
          <p:cNvPr id="479" name="Google Shape;479;p37"/>
          <p:cNvSpPr/>
          <p:nvPr/>
        </p:nvSpPr>
        <p:spPr>
          <a:xfrm>
            <a:off x="0" y="0"/>
            <a:ext cx="385800" cy="5143500"/>
          </a:xfrm>
          <a:prstGeom prst="rect">
            <a:avLst/>
          </a:prstGeom>
          <a:solidFill>
            <a:srgbClr val="ACD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85797" y="0"/>
            <a:ext cx="151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txBox="1">
            <a:spLocks noGrp="1"/>
          </p:cNvSpPr>
          <p:nvPr>
            <p:ph type="title"/>
          </p:nvPr>
        </p:nvSpPr>
        <p:spPr>
          <a:xfrm>
            <a:off x="2204100" y="335700"/>
            <a:ext cx="4721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Subset Chosen</a:t>
            </a:r>
            <a:endParaRPr>
              <a:solidFill>
                <a:srgbClr val="FFFFFF"/>
              </a:solidFill>
              <a:latin typeface="Tauri"/>
              <a:ea typeface="Tauri"/>
              <a:cs typeface="Tauri"/>
              <a:sym typeface="Tauri"/>
            </a:endParaRPr>
          </a:p>
        </p:txBody>
      </p:sp>
      <p:sp>
        <p:nvSpPr>
          <p:cNvPr id="488" name="Google Shape;488;p38"/>
          <p:cNvSpPr txBox="1"/>
          <p:nvPr/>
        </p:nvSpPr>
        <p:spPr>
          <a:xfrm>
            <a:off x="3769428" y="2386758"/>
            <a:ext cx="1608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sz="1200">
                <a:solidFill>
                  <a:srgbClr val="ACDF77"/>
                </a:solidFill>
                <a:latin typeface="Lato"/>
                <a:ea typeface="Lato"/>
                <a:cs typeface="Lato"/>
                <a:sym typeface="Lato"/>
              </a:rPr>
              <a:t>Player Attributes</a:t>
            </a:r>
            <a:endParaRPr sz="1200">
              <a:solidFill>
                <a:srgbClr val="ACDF77"/>
              </a:solidFill>
              <a:latin typeface="Lato"/>
              <a:ea typeface="Lato"/>
              <a:cs typeface="Lato"/>
              <a:sym typeface="Lato"/>
            </a:endParaRPr>
          </a:p>
          <a:p>
            <a:pPr marL="0" lvl="0" indent="0" algn="ctr" rtl="0">
              <a:spcBef>
                <a:spcPts val="0"/>
              </a:spcBef>
              <a:spcAft>
                <a:spcPts val="0"/>
              </a:spcAft>
              <a:buNone/>
            </a:pPr>
            <a:endParaRPr sz="1200">
              <a:solidFill>
                <a:srgbClr val="EEE0E0"/>
              </a:solidFill>
              <a:latin typeface="Poor Story"/>
              <a:ea typeface="Poor Story"/>
              <a:cs typeface="Poor Story"/>
              <a:sym typeface="Poor Story"/>
            </a:endParaRPr>
          </a:p>
        </p:txBody>
      </p:sp>
      <p:sp>
        <p:nvSpPr>
          <p:cNvPr id="489" name="Google Shape;489;p38"/>
          <p:cNvSpPr txBox="1"/>
          <p:nvPr/>
        </p:nvSpPr>
        <p:spPr>
          <a:xfrm>
            <a:off x="6006348" y="2386750"/>
            <a:ext cx="1918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sz="1200">
                <a:solidFill>
                  <a:srgbClr val="ACDF77"/>
                </a:solidFill>
                <a:latin typeface="Lato"/>
                <a:ea typeface="Lato"/>
                <a:cs typeface="Lato"/>
                <a:sym typeface="Lato"/>
              </a:rPr>
              <a:t>Match-Specific Details</a:t>
            </a:r>
            <a:endParaRPr sz="1200">
              <a:solidFill>
                <a:srgbClr val="ACDF77"/>
              </a:solidFill>
              <a:latin typeface="Lato"/>
              <a:ea typeface="Lato"/>
              <a:cs typeface="Lato"/>
              <a:sym typeface="Lato"/>
            </a:endParaRPr>
          </a:p>
          <a:p>
            <a:pPr marL="0" lvl="0" indent="0" algn="ctr" rtl="0">
              <a:spcBef>
                <a:spcPts val="0"/>
              </a:spcBef>
              <a:spcAft>
                <a:spcPts val="0"/>
              </a:spcAft>
              <a:buNone/>
            </a:pPr>
            <a:endParaRPr sz="1200">
              <a:solidFill>
                <a:srgbClr val="EEE0E0"/>
              </a:solidFill>
              <a:latin typeface="Poor Story"/>
              <a:ea typeface="Poor Story"/>
              <a:cs typeface="Poor Story"/>
              <a:sym typeface="Poor Story"/>
            </a:endParaRPr>
          </a:p>
        </p:txBody>
      </p:sp>
      <p:pic>
        <p:nvPicPr>
          <p:cNvPr id="490" name="Google Shape;490;p38"/>
          <p:cNvPicPr preferRelativeResize="0"/>
          <p:nvPr/>
        </p:nvPicPr>
        <p:blipFill>
          <a:blip r:embed="rId3">
            <a:alphaModFix amt="60000"/>
          </a:blip>
          <a:stretch>
            <a:fillRect/>
          </a:stretch>
        </p:blipFill>
        <p:spPr>
          <a:xfrm>
            <a:off x="4285119" y="1606450"/>
            <a:ext cx="577518" cy="577519"/>
          </a:xfrm>
          <a:prstGeom prst="rect">
            <a:avLst/>
          </a:prstGeom>
          <a:noFill/>
          <a:ln>
            <a:noFill/>
          </a:ln>
        </p:spPr>
      </p:pic>
      <p:sp>
        <p:nvSpPr>
          <p:cNvPr id="491" name="Google Shape;491;p38"/>
          <p:cNvSpPr txBox="1"/>
          <p:nvPr/>
        </p:nvSpPr>
        <p:spPr>
          <a:xfrm>
            <a:off x="3901397" y="2736532"/>
            <a:ext cx="1555200" cy="2385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player_ht</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player_age</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player_hand_R</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player_rank</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opponent_ht</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opponent_age</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opponent_hand_R</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opponent_rank</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chemeClr val="lt1"/>
              </a:solidFill>
              <a:latin typeface="Courier New"/>
              <a:ea typeface="Courier New"/>
              <a:cs typeface="Courier New"/>
              <a:sym typeface="Courier New"/>
            </a:endParaRPr>
          </a:p>
        </p:txBody>
      </p:sp>
      <p:sp>
        <p:nvSpPr>
          <p:cNvPr id="492" name="Google Shape;492;p38"/>
          <p:cNvSpPr txBox="1"/>
          <p:nvPr/>
        </p:nvSpPr>
        <p:spPr>
          <a:xfrm>
            <a:off x="6072785" y="2736532"/>
            <a:ext cx="1555200" cy="2893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grand_slam</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final_rounds</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set1_p_win</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surface_grass</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surface_clay</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uk" sz="1100">
                <a:solidFill>
                  <a:schemeClr val="lt1"/>
                </a:solidFill>
                <a:latin typeface="Courier New"/>
                <a:ea typeface="Courier New"/>
                <a:cs typeface="Courier New"/>
                <a:sym typeface="Courier New"/>
              </a:rPr>
              <a:t>minutes</a:t>
            </a: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chemeClr val="lt1"/>
              </a:solidFill>
              <a:latin typeface="Courier New"/>
              <a:ea typeface="Courier New"/>
              <a:cs typeface="Courier New"/>
              <a:sym typeface="Courier New"/>
            </a:endParaRPr>
          </a:p>
        </p:txBody>
      </p:sp>
      <p:pic>
        <p:nvPicPr>
          <p:cNvPr id="493" name="Google Shape;493;p38"/>
          <p:cNvPicPr preferRelativeResize="0"/>
          <p:nvPr/>
        </p:nvPicPr>
        <p:blipFill>
          <a:blip r:embed="rId4">
            <a:alphaModFix amt="60000"/>
          </a:blip>
          <a:stretch>
            <a:fillRect/>
          </a:stretch>
        </p:blipFill>
        <p:spPr>
          <a:xfrm>
            <a:off x="1987050" y="1571799"/>
            <a:ext cx="672743" cy="577525"/>
          </a:xfrm>
          <a:prstGeom prst="rect">
            <a:avLst/>
          </a:prstGeom>
          <a:noFill/>
          <a:ln>
            <a:noFill/>
          </a:ln>
        </p:spPr>
      </p:pic>
      <p:sp>
        <p:nvSpPr>
          <p:cNvPr id="494" name="Google Shape;494;p38"/>
          <p:cNvSpPr txBox="1"/>
          <p:nvPr/>
        </p:nvSpPr>
        <p:spPr>
          <a:xfrm>
            <a:off x="1440153" y="2397558"/>
            <a:ext cx="1608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sz="1200">
                <a:solidFill>
                  <a:srgbClr val="ACDF77"/>
                </a:solidFill>
                <a:latin typeface="Lato"/>
                <a:ea typeface="Lato"/>
                <a:cs typeface="Lato"/>
                <a:sym typeface="Lato"/>
              </a:rPr>
              <a:t>Target Variable</a:t>
            </a:r>
            <a:endParaRPr sz="1200">
              <a:solidFill>
                <a:srgbClr val="ACDF77"/>
              </a:solidFill>
              <a:latin typeface="Lato"/>
              <a:ea typeface="Lato"/>
              <a:cs typeface="Lato"/>
              <a:sym typeface="Lato"/>
            </a:endParaRPr>
          </a:p>
          <a:p>
            <a:pPr marL="0" lvl="0" indent="0" algn="ctr" rtl="0">
              <a:spcBef>
                <a:spcPts val="0"/>
              </a:spcBef>
              <a:spcAft>
                <a:spcPts val="0"/>
              </a:spcAft>
              <a:buNone/>
            </a:pPr>
            <a:endParaRPr sz="1200">
              <a:solidFill>
                <a:srgbClr val="EEE0E0"/>
              </a:solidFill>
              <a:latin typeface="Poor Story"/>
              <a:ea typeface="Poor Story"/>
              <a:cs typeface="Poor Story"/>
              <a:sym typeface="Poor Story"/>
            </a:endParaRPr>
          </a:p>
        </p:txBody>
      </p:sp>
      <p:sp>
        <p:nvSpPr>
          <p:cNvPr id="495" name="Google Shape;495;p38"/>
          <p:cNvSpPr txBox="1"/>
          <p:nvPr/>
        </p:nvSpPr>
        <p:spPr>
          <a:xfrm>
            <a:off x="1955850" y="2736525"/>
            <a:ext cx="577500" cy="6081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uk" sz="1500">
                <a:solidFill>
                  <a:schemeClr val="lt1"/>
                </a:solidFill>
                <a:latin typeface="Courier New"/>
                <a:ea typeface="Courier New"/>
                <a:cs typeface="Courier New"/>
                <a:sym typeface="Courier New"/>
              </a:rPr>
              <a:t>win</a:t>
            </a:r>
            <a:endParaRPr sz="1500">
              <a:solidFill>
                <a:schemeClr val="lt1"/>
              </a:solidFill>
              <a:latin typeface="Courier New"/>
              <a:ea typeface="Courier New"/>
              <a:cs typeface="Courier New"/>
              <a:sym typeface="Courier New"/>
            </a:endParaRPr>
          </a:p>
          <a:p>
            <a:pPr marL="0" lvl="0" indent="0" algn="ctr" rtl="0">
              <a:lnSpc>
                <a:spcPct val="150000"/>
              </a:lnSpc>
              <a:spcBef>
                <a:spcPts val="0"/>
              </a:spcBef>
              <a:spcAft>
                <a:spcPts val="0"/>
              </a:spcAft>
              <a:buNone/>
            </a:pPr>
            <a:endParaRPr sz="1100" b="1">
              <a:solidFill>
                <a:schemeClr val="lt1"/>
              </a:solidFill>
              <a:latin typeface="Courier New"/>
              <a:ea typeface="Courier New"/>
              <a:cs typeface="Courier New"/>
              <a:sym typeface="Courier New"/>
            </a:endParaRPr>
          </a:p>
        </p:txBody>
      </p:sp>
      <p:pic>
        <p:nvPicPr>
          <p:cNvPr id="496" name="Google Shape;496;p38"/>
          <p:cNvPicPr preferRelativeResize="0"/>
          <p:nvPr/>
        </p:nvPicPr>
        <p:blipFill>
          <a:blip r:embed="rId5">
            <a:alphaModFix amt="60000"/>
          </a:blip>
          <a:stretch>
            <a:fillRect/>
          </a:stretch>
        </p:blipFill>
        <p:spPr>
          <a:xfrm>
            <a:off x="6673960" y="1566400"/>
            <a:ext cx="583293" cy="5775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9"/>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txBox="1">
            <a:spLocks noGrp="1"/>
          </p:cNvSpPr>
          <p:nvPr>
            <p:ph type="title"/>
          </p:nvPr>
        </p:nvSpPr>
        <p:spPr>
          <a:xfrm>
            <a:off x="2204100" y="335700"/>
            <a:ext cx="4721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Logistic Regression</a:t>
            </a:r>
            <a:endParaRPr>
              <a:solidFill>
                <a:srgbClr val="FFFFFF"/>
              </a:solidFill>
              <a:latin typeface="Tauri"/>
              <a:ea typeface="Tauri"/>
              <a:cs typeface="Tauri"/>
              <a:sym typeface="Tauri"/>
            </a:endParaRPr>
          </a:p>
        </p:txBody>
      </p:sp>
      <p:pic>
        <p:nvPicPr>
          <p:cNvPr id="504" name="Google Shape;504;p39"/>
          <p:cNvPicPr preferRelativeResize="0"/>
          <p:nvPr/>
        </p:nvPicPr>
        <p:blipFill rotWithShape="1">
          <a:blip r:embed="rId3">
            <a:alphaModFix/>
          </a:blip>
          <a:srcRect l="12576" r="12740"/>
          <a:stretch/>
        </p:blipFill>
        <p:spPr>
          <a:xfrm>
            <a:off x="4735600" y="1420825"/>
            <a:ext cx="4337275" cy="3586599"/>
          </a:xfrm>
          <a:prstGeom prst="rect">
            <a:avLst/>
          </a:prstGeom>
          <a:noFill/>
          <a:ln>
            <a:noFill/>
          </a:ln>
        </p:spPr>
      </p:pic>
      <p:sp>
        <p:nvSpPr>
          <p:cNvPr id="505" name="Google Shape;505;p39"/>
          <p:cNvSpPr/>
          <p:nvPr/>
        </p:nvSpPr>
        <p:spPr>
          <a:xfrm>
            <a:off x="124725" y="1420925"/>
            <a:ext cx="4498200" cy="35865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After verifying the assumptions (</a:t>
            </a:r>
            <a:r>
              <a:rPr lang="uk" sz="1200" i="1">
                <a:solidFill>
                  <a:schemeClr val="lt1"/>
                </a:solidFill>
                <a:latin typeface="Lato"/>
                <a:ea typeface="Lato"/>
                <a:cs typeface="Lato"/>
                <a:sym typeface="Lato"/>
              </a:rPr>
              <a:t>Binary Outcome, Independence of Observations, Linearity of Log Odds, and No Multicollinearity</a:t>
            </a:r>
            <a:r>
              <a:rPr lang="uk" sz="1200">
                <a:solidFill>
                  <a:schemeClr val="lt1"/>
                </a:solidFill>
                <a:latin typeface="Lato"/>
                <a:ea typeface="Lato"/>
                <a:cs typeface="Lato"/>
                <a:sym typeface="Lato"/>
              </a:rPr>
              <a:t>), I conducted the following correlation analysis.</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The variable "win" displays the strongest correlation with "</a:t>
            </a:r>
            <a:r>
              <a:rPr lang="uk" sz="1200">
                <a:solidFill>
                  <a:srgbClr val="ACDF77"/>
                </a:solidFill>
                <a:latin typeface="Lato"/>
                <a:ea typeface="Lato"/>
                <a:cs typeface="Lato"/>
                <a:sym typeface="Lato"/>
              </a:rPr>
              <a:t>set1_p_win</a:t>
            </a:r>
            <a:r>
              <a:rPr lang="uk" sz="1200">
                <a:solidFill>
                  <a:schemeClr val="lt1"/>
                </a:solidFill>
                <a:latin typeface="Lato"/>
                <a:ea typeface="Lato"/>
                <a:cs typeface="Lato"/>
                <a:sym typeface="Lato"/>
              </a:rPr>
              <a:t>", followed by "</a:t>
            </a:r>
            <a:r>
              <a:rPr lang="uk" sz="1200">
                <a:solidFill>
                  <a:srgbClr val="ACDF77"/>
                </a:solidFill>
                <a:latin typeface="Lato"/>
                <a:ea typeface="Lato"/>
                <a:cs typeface="Lato"/>
                <a:sym typeface="Lato"/>
              </a:rPr>
              <a:t>player_rank</a:t>
            </a:r>
            <a:r>
              <a:rPr lang="uk" sz="1200">
                <a:solidFill>
                  <a:schemeClr val="lt1"/>
                </a:solidFill>
                <a:latin typeface="Lato"/>
                <a:ea typeface="Lato"/>
                <a:cs typeface="Lato"/>
                <a:sym typeface="Lato"/>
              </a:rPr>
              <a:t>" and "</a:t>
            </a:r>
            <a:r>
              <a:rPr lang="uk" sz="1200">
                <a:solidFill>
                  <a:srgbClr val="ACDF77"/>
                </a:solidFill>
                <a:latin typeface="Lato"/>
                <a:ea typeface="Lato"/>
                <a:cs typeface="Lato"/>
                <a:sym typeface="Lato"/>
              </a:rPr>
              <a:t>opponent_rank</a:t>
            </a:r>
            <a:r>
              <a:rPr lang="uk" sz="1200">
                <a:solidFill>
                  <a:schemeClr val="lt1"/>
                </a:solidFill>
                <a:latin typeface="Lato"/>
                <a:ea typeface="Lato"/>
                <a:cs typeface="Lato"/>
                <a:sym typeface="Lato"/>
              </a:rPr>
              <a:t>", and then by "opponent age". Moreover, "player_age" and "player_ht" exhibit some correlation with the target variable, although it is comparatively weaker.</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p:txBody>
      </p:sp>
      <p:sp>
        <p:nvSpPr>
          <p:cNvPr id="506" name="Google Shape;506;p39"/>
          <p:cNvSpPr/>
          <p:nvPr/>
        </p:nvSpPr>
        <p:spPr>
          <a:xfrm rot="-2702731">
            <a:off x="8155725" y="1743102"/>
            <a:ext cx="534149" cy="115824"/>
          </a:xfrm>
          <a:prstGeom prst="rect">
            <a:avLst/>
          </a:prstGeom>
          <a:solidFill>
            <a:srgbClr val="993300">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7" name="Google Shape;507;p39"/>
          <p:cNvSpPr/>
          <p:nvPr/>
        </p:nvSpPr>
        <p:spPr>
          <a:xfrm rot="-2702289">
            <a:off x="8369577" y="1706660"/>
            <a:ext cx="637245" cy="115824"/>
          </a:xfrm>
          <a:prstGeom prst="rect">
            <a:avLst/>
          </a:prstGeom>
          <a:solidFill>
            <a:srgbClr val="993300">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8" name="Google Shape;508;p39"/>
          <p:cNvSpPr/>
          <p:nvPr/>
        </p:nvSpPr>
        <p:spPr>
          <a:xfrm rot="-2702731">
            <a:off x="6225900" y="1743102"/>
            <a:ext cx="534149" cy="115824"/>
          </a:xfrm>
          <a:prstGeom prst="rect">
            <a:avLst/>
          </a:prstGeom>
          <a:solidFill>
            <a:srgbClr val="993300">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0"/>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txBox="1">
            <a:spLocks noGrp="1"/>
          </p:cNvSpPr>
          <p:nvPr>
            <p:ph type="title"/>
          </p:nvPr>
        </p:nvSpPr>
        <p:spPr>
          <a:xfrm>
            <a:off x="2204100" y="335700"/>
            <a:ext cx="5100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Logistic Regression - Full Model</a:t>
            </a:r>
            <a:endParaRPr>
              <a:solidFill>
                <a:srgbClr val="FFFFFF"/>
              </a:solidFill>
              <a:latin typeface="Tauri"/>
              <a:ea typeface="Tauri"/>
              <a:cs typeface="Tauri"/>
              <a:sym typeface="Tauri"/>
            </a:endParaRPr>
          </a:p>
        </p:txBody>
      </p:sp>
      <p:sp>
        <p:nvSpPr>
          <p:cNvPr id="516" name="Google Shape;516;p40"/>
          <p:cNvSpPr/>
          <p:nvPr/>
        </p:nvSpPr>
        <p:spPr>
          <a:xfrm>
            <a:off x="124725" y="1420925"/>
            <a:ext cx="4262100" cy="35865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Before starting the analysis, I partitioned the subset into an 80% training set and a 20% test set. </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In the initial phase, I executed the logistic regression model with all variables present in the subset. Among these, “</a:t>
            </a:r>
            <a:r>
              <a:rPr lang="uk" sz="1200">
                <a:solidFill>
                  <a:srgbClr val="ACDF77"/>
                </a:solidFill>
                <a:latin typeface="Lato"/>
                <a:ea typeface="Lato"/>
                <a:cs typeface="Lato"/>
                <a:sym typeface="Lato"/>
              </a:rPr>
              <a:t>set1_p_win</a:t>
            </a:r>
            <a:r>
              <a:rPr lang="uk" sz="1200">
                <a:solidFill>
                  <a:schemeClr val="lt1"/>
                </a:solidFill>
                <a:latin typeface="Lato"/>
                <a:ea typeface="Lato"/>
                <a:cs typeface="Lato"/>
                <a:sym typeface="Lato"/>
              </a:rPr>
              <a:t>”, “</a:t>
            </a:r>
            <a:r>
              <a:rPr lang="uk" sz="1200">
                <a:solidFill>
                  <a:srgbClr val="ACDF77"/>
                </a:solidFill>
                <a:latin typeface="Lato"/>
                <a:ea typeface="Lato"/>
                <a:cs typeface="Lato"/>
                <a:sym typeface="Lato"/>
              </a:rPr>
              <a:t>player_rank</a:t>
            </a:r>
            <a:r>
              <a:rPr lang="uk" sz="1200">
                <a:solidFill>
                  <a:schemeClr val="lt1"/>
                </a:solidFill>
                <a:latin typeface="Lato"/>
                <a:ea typeface="Lato"/>
                <a:cs typeface="Lato"/>
                <a:sym typeface="Lato"/>
              </a:rPr>
              <a:t>”, and “</a:t>
            </a:r>
            <a:r>
              <a:rPr lang="uk" sz="1200">
                <a:solidFill>
                  <a:srgbClr val="ACDF77"/>
                </a:solidFill>
                <a:latin typeface="Lato"/>
                <a:ea typeface="Lato"/>
                <a:cs typeface="Lato"/>
                <a:sym typeface="Lato"/>
              </a:rPr>
              <a:t>opponent_rank</a:t>
            </a:r>
            <a:r>
              <a:rPr lang="uk" sz="1200">
                <a:solidFill>
                  <a:schemeClr val="lt1"/>
                </a:solidFill>
                <a:latin typeface="Lato"/>
                <a:ea typeface="Lato"/>
                <a:cs typeface="Lato"/>
                <a:sym typeface="Lato"/>
              </a:rPr>
              <a:t>” emerged as statistically significant predictors, demonstrating significance at conventional levels. Notably, “</a:t>
            </a:r>
            <a:r>
              <a:rPr lang="uk" sz="1200">
                <a:solidFill>
                  <a:srgbClr val="ACDF77"/>
                </a:solidFill>
                <a:latin typeface="Lato"/>
                <a:ea typeface="Lato"/>
                <a:cs typeface="Lato"/>
                <a:sym typeface="Lato"/>
              </a:rPr>
              <a:t>opponent_ht</a:t>
            </a:r>
            <a:r>
              <a:rPr lang="uk" sz="1200">
                <a:solidFill>
                  <a:schemeClr val="lt1"/>
                </a:solidFill>
                <a:latin typeface="Lato"/>
                <a:ea typeface="Lato"/>
                <a:cs typeface="Lato"/>
                <a:sym typeface="Lato"/>
              </a:rPr>
              <a:t>” also exhibited statistical significance, albeit at a 10% significance level. </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p:txBody>
      </p:sp>
      <p:pic>
        <p:nvPicPr>
          <p:cNvPr id="517" name="Google Shape;517;p40"/>
          <p:cNvPicPr preferRelativeResize="0"/>
          <p:nvPr/>
        </p:nvPicPr>
        <p:blipFill>
          <a:blip r:embed="rId3">
            <a:alphaModFix/>
          </a:blip>
          <a:stretch>
            <a:fillRect/>
          </a:stretch>
        </p:blipFill>
        <p:spPr>
          <a:xfrm>
            <a:off x="4572007" y="1420925"/>
            <a:ext cx="4435419" cy="3586501"/>
          </a:xfrm>
          <a:prstGeom prst="rect">
            <a:avLst/>
          </a:prstGeom>
          <a:solidFill>
            <a:srgbClr val="1D3B58"/>
          </a:solidFill>
          <a:ln>
            <a:noFill/>
          </a:ln>
        </p:spPr>
      </p:pic>
      <p:sp>
        <p:nvSpPr>
          <p:cNvPr id="518" name="Google Shape;518;p40"/>
          <p:cNvSpPr/>
          <p:nvPr/>
        </p:nvSpPr>
        <p:spPr>
          <a:xfrm>
            <a:off x="4634050" y="2380350"/>
            <a:ext cx="3001500" cy="1323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9" name="Google Shape;519;p40"/>
          <p:cNvSpPr/>
          <p:nvPr/>
        </p:nvSpPr>
        <p:spPr>
          <a:xfrm>
            <a:off x="4634050" y="3527750"/>
            <a:ext cx="3001500" cy="1323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0" name="Google Shape;520;p40"/>
          <p:cNvSpPr/>
          <p:nvPr/>
        </p:nvSpPr>
        <p:spPr>
          <a:xfrm>
            <a:off x="4634050" y="3660050"/>
            <a:ext cx="3001500" cy="1323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1" name="Google Shape;521;p40"/>
          <p:cNvSpPr/>
          <p:nvPr/>
        </p:nvSpPr>
        <p:spPr>
          <a:xfrm>
            <a:off x="4634050" y="3203900"/>
            <a:ext cx="3001500" cy="132300"/>
          </a:xfrm>
          <a:prstGeom prst="rect">
            <a:avLst/>
          </a:prstGeom>
          <a:solidFill>
            <a:srgbClr val="ACDF77">
              <a:alpha val="531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1"/>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1"/>
          <p:cNvSpPr txBox="1">
            <a:spLocks noGrp="1"/>
          </p:cNvSpPr>
          <p:nvPr>
            <p:ph type="title"/>
          </p:nvPr>
        </p:nvSpPr>
        <p:spPr>
          <a:xfrm>
            <a:off x="1758400" y="335700"/>
            <a:ext cx="57294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Logistic Regression - Reduced Model</a:t>
            </a:r>
            <a:endParaRPr>
              <a:solidFill>
                <a:srgbClr val="FFFFFF"/>
              </a:solidFill>
              <a:latin typeface="Tauri"/>
              <a:ea typeface="Tauri"/>
              <a:cs typeface="Tauri"/>
              <a:sym typeface="Tauri"/>
            </a:endParaRPr>
          </a:p>
        </p:txBody>
      </p:sp>
      <p:sp>
        <p:nvSpPr>
          <p:cNvPr id="529" name="Google Shape;529;p41"/>
          <p:cNvSpPr/>
          <p:nvPr/>
        </p:nvSpPr>
        <p:spPr>
          <a:xfrm>
            <a:off x="124725" y="1420925"/>
            <a:ext cx="4329300" cy="34737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Players who win the 1st set have approximately </a:t>
            </a:r>
            <a:r>
              <a:rPr lang="uk" sz="1200">
                <a:solidFill>
                  <a:srgbClr val="ACDF77"/>
                </a:solidFill>
                <a:latin typeface="Lato"/>
                <a:ea typeface="Lato"/>
                <a:cs typeface="Lato"/>
                <a:sym typeface="Lato"/>
              </a:rPr>
              <a:t>20.6</a:t>
            </a:r>
            <a:r>
              <a:rPr lang="uk" sz="1200">
                <a:solidFill>
                  <a:schemeClr val="lt1"/>
                </a:solidFill>
                <a:latin typeface="Lato"/>
                <a:ea typeface="Lato"/>
                <a:cs typeface="Lato"/>
                <a:sym typeface="Lato"/>
              </a:rPr>
              <a:t> times higher odds of winning the match. </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With every 1 cm increase in the opponent’s height, the odds of winning the match increase by a factor of approx. </a:t>
            </a:r>
            <a:r>
              <a:rPr lang="uk" sz="1200">
                <a:solidFill>
                  <a:srgbClr val="ACDF77"/>
                </a:solidFill>
                <a:latin typeface="Lato"/>
                <a:ea typeface="Lato"/>
                <a:cs typeface="Lato"/>
                <a:sym typeface="Lato"/>
              </a:rPr>
              <a:t>1.2</a:t>
            </a:r>
            <a:r>
              <a:rPr lang="uk" sz="1200">
                <a:solidFill>
                  <a:schemeClr val="lt1"/>
                </a:solidFill>
                <a:latin typeface="Lato"/>
                <a:ea typeface="Lato"/>
                <a:cs typeface="Lato"/>
                <a:sym typeface="Lato"/>
              </a:rPr>
              <a:t>.</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Each unit increase in the player’s ranking corresponds to a decrease in the odds of winning by a factor of approx. </a:t>
            </a:r>
            <a:r>
              <a:rPr lang="uk" sz="1200">
                <a:solidFill>
                  <a:srgbClr val="ACDF77"/>
                </a:solidFill>
                <a:latin typeface="Lato"/>
                <a:ea typeface="Lato"/>
                <a:cs typeface="Lato"/>
                <a:sym typeface="Lato"/>
              </a:rPr>
              <a:t>0.64</a:t>
            </a:r>
            <a:r>
              <a:rPr lang="uk" sz="1200">
                <a:solidFill>
                  <a:schemeClr val="lt1"/>
                </a:solidFill>
                <a:latin typeface="Lato"/>
                <a:ea typeface="Lato"/>
                <a:cs typeface="Lato"/>
                <a:sym typeface="Lato"/>
              </a:rPr>
              <a:t>.</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With every 1 unit increase in the opponent’s ranking, the odds of winning increase by a factor of approximately </a:t>
            </a:r>
            <a:r>
              <a:rPr lang="uk" sz="1200">
                <a:solidFill>
                  <a:srgbClr val="ACDF77"/>
                </a:solidFill>
                <a:latin typeface="Lato"/>
                <a:ea typeface="Lato"/>
                <a:cs typeface="Lato"/>
                <a:sym typeface="Lato"/>
              </a:rPr>
              <a:t>1.53</a:t>
            </a:r>
            <a:r>
              <a:rPr lang="uk" sz="1200">
                <a:solidFill>
                  <a:schemeClr val="lt1"/>
                </a:solidFill>
                <a:latin typeface="Lato"/>
                <a:ea typeface="Lato"/>
                <a:cs typeface="Lato"/>
                <a:sym typeface="Lato"/>
              </a:rPr>
              <a:t>.</a:t>
            </a:r>
            <a:endParaRPr sz="1200">
              <a:solidFill>
                <a:schemeClr val="lt1"/>
              </a:solidFill>
              <a:latin typeface="Lato"/>
              <a:ea typeface="Lato"/>
              <a:cs typeface="Lato"/>
              <a:sym typeface="Lato"/>
            </a:endParaRPr>
          </a:p>
        </p:txBody>
      </p:sp>
      <p:pic>
        <p:nvPicPr>
          <p:cNvPr id="530" name="Google Shape;530;p41"/>
          <p:cNvPicPr preferRelativeResize="0"/>
          <p:nvPr/>
        </p:nvPicPr>
        <p:blipFill>
          <a:blip r:embed="rId3">
            <a:alphaModFix/>
          </a:blip>
          <a:stretch>
            <a:fillRect/>
          </a:stretch>
        </p:blipFill>
        <p:spPr>
          <a:xfrm>
            <a:off x="4638275" y="1420925"/>
            <a:ext cx="4380949" cy="2855100"/>
          </a:xfrm>
          <a:prstGeom prst="rect">
            <a:avLst/>
          </a:prstGeom>
          <a:noFill/>
          <a:ln>
            <a:noFill/>
          </a:ln>
        </p:spPr>
      </p:pic>
      <p:pic>
        <p:nvPicPr>
          <p:cNvPr id="531" name="Google Shape;531;p41"/>
          <p:cNvPicPr preferRelativeResize="0"/>
          <p:nvPr/>
        </p:nvPicPr>
        <p:blipFill>
          <a:blip r:embed="rId4">
            <a:alphaModFix/>
          </a:blip>
          <a:stretch>
            <a:fillRect/>
          </a:stretch>
        </p:blipFill>
        <p:spPr>
          <a:xfrm>
            <a:off x="4638275" y="4373371"/>
            <a:ext cx="4380949" cy="521254"/>
          </a:xfrm>
          <a:prstGeom prst="rect">
            <a:avLst/>
          </a:prstGeom>
          <a:solidFill>
            <a:srgbClr val="1D3B58"/>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p:nvPr/>
        </p:nvSpPr>
        <p:spPr>
          <a:xfrm>
            <a:off x="2351904" y="0"/>
            <a:ext cx="88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txBox="1">
            <a:spLocks noGrp="1"/>
          </p:cNvSpPr>
          <p:nvPr>
            <p:ph type="title"/>
          </p:nvPr>
        </p:nvSpPr>
        <p:spPr>
          <a:xfrm>
            <a:off x="3731244" y="762725"/>
            <a:ext cx="15516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660">
                <a:solidFill>
                  <a:srgbClr val="FFFFFF"/>
                </a:solidFill>
                <a:latin typeface="Tauri"/>
                <a:ea typeface="Tauri"/>
                <a:cs typeface="Tauri"/>
                <a:sym typeface="Tauri"/>
              </a:rPr>
              <a:t>Introduction</a:t>
            </a:r>
            <a:endParaRPr sz="1660">
              <a:solidFill>
                <a:srgbClr val="FFFFFF"/>
              </a:solidFill>
              <a:latin typeface="Tauri"/>
              <a:ea typeface="Tauri"/>
              <a:cs typeface="Tauri"/>
              <a:sym typeface="Tauri"/>
            </a:endParaRPr>
          </a:p>
        </p:txBody>
      </p:sp>
      <p:pic>
        <p:nvPicPr>
          <p:cNvPr id="85" name="Google Shape;85;p15"/>
          <p:cNvPicPr preferRelativeResize="0"/>
          <p:nvPr/>
        </p:nvPicPr>
        <p:blipFill rotWithShape="1">
          <a:blip r:embed="rId3">
            <a:alphaModFix/>
          </a:blip>
          <a:srcRect/>
          <a:stretch/>
        </p:blipFill>
        <p:spPr>
          <a:xfrm>
            <a:off x="3070350" y="706112"/>
            <a:ext cx="457372" cy="457366"/>
          </a:xfrm>
          <a:prstGeom prst="rect">
            <a:avLst/>
          </a:prstGeom>
          <a:noFill/>
          <a:ln>
            <a:noFill/>
          </a:ln>
        </p:spPr>
      </p:pic>
      <p:pic>
        <p:nvPicPr>
          <p:cNvPr id="86" name="Google Shape;86;p15"/>
          <p:cNvPicPr preferRelativeResize="0"/>
          <p:nvPr/>
        </p:nvPicPr>
        <p:blipFill>
          <a:blip r:embed="rId4">
            <a:alphaModFix/>
          </a:blip>
          <a:stretch>
            <a:fillRect/>
          </a:stretch>
        </p:blipFill>
        <p:spPr>
          <a:xfrm>
            <a:off x="0" y="1"/>
            <a:ext cx="9151012" cy="5143500"/>
          </a:xfrm>
          <a:prstGeom prst="rect">
            <a:avLst/>
          </a:prstGeom>
          <a:noFill/>
          <a:ln>
            <a:noFill/>
          </a:ln>
        </p:spPr>
      </p:pic>
      <p:sp>
        <p:nvSpPr>
          <p:cNvPr id="87" name="Google Shape;87;p15"/>
          <p:cNvSpPr/>
          <p:nvPr/>
        </p:nvSpPr>
        <p:spPr>
          <a:xfrm>
            <a:off x="0" y="0"/>
            <a:ext cx="9144000" cy="5143500"/>
          </a:xfrm>
          <a:prstGeom prst="rect">
            <a:avLst/>
          </a:prstGeom>
          <a:solidFill>
            <a:srgbClr val="1D3B58">
              <a:alpha val="78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3300"/>
              </a:solidFill>
            </a:endParaRPr>
          </a:p>
        </p:txBody>
      </p:sp>
      <p:sp>
        <p:nvSpPr>
          <p:cNvPr id="88" name="Google Shape;88;p15"/>
          <p:cNvSpPr txBox="1">
            <a:spLocks noGrp="1"/>
          </p:cNvSpPr>
          <p:nvPr>
            <p:ph type="title"/>
          </p:nvPr>
        </p:nvSpPr>
        <p:spPr>
          <a:xfrm>
            <a:off x="2157625" y="2023800"/>
            <a:ext cx="56034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6000">
                <a:solidFill>
                  <a:srgbClr val="FFFFFF"/>
                </a:solidFill>
                <a:latin typeface="Tauri"/>
                <a:ea typeface="Tauri"/>
                <a:cs typeface="Tauri"/>
                <a:sym typeface="Tauri"/>
              </a:rPr>
              <a:t>INTRODUCTION</a:t>
            </a:r>
            <a:endParaRPr sz="6000">
              <a:solidFill>
                <a:srgbClr val="FFFFFF"/>
              </a:solidFill>
              <a:latin typeface="Tauri"/>
              <a:ea typeface="Tauri"/>
              <a:cs typeface="Tauri"/>
              <a:sym typeface="Tauri"/>
            </a:endParaRPr>
          </a:p>
        </p:txBody>
      </p:sp>
      <p:sp>
        <p:nvSpPr>
          <p:cNvPr id="89" name="Google Shape;89;p15"/>
          <p:cNvSpPr/>
          <p:nvPr/>
        </p:nvSpPr>
        <p:spPr>
          <a:xfrm>
            <a:off x="0" y="0"/>
            <a:ext cx="385800" cy="5143500"/>
          </a:xfrm>
          <a:prstGeom prst="rect">
            <a:avLst/>
          </a:prstGeom>
          <a:solidFill>
            <a:srgbClr val="ACD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85797" y="0"/>
            <a:ext cx="151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2"/>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2"/>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2"/>
          <p:cNvSpPr txBox="1">
            <a:spLocks noGrp="1"/>
          </p:cNvSpPr>
          <p:nvPr>
            <p:ph type="title"/>
          </p:nvPr>
        </p:nvSpPr>
        <p:spPr>
          <a:xfrm>
            <a:off x="1504225" y="335700"/>
            <a:ext cx="6406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Logistic Regression - Prediction Accuracy</a:t>
            </a:r>
            <a:endParaRPr>
              <a:solidFill>
                <a:srgbClr val="FFFFFF"/>
              </a:solidFill>
              <a:latin typeface="Tauri"/>
              <a:ea typeface="Tauri"/>
              <a:cs typeface="Tauri"/>
              <a:sym typeface="Tauri"/>
            </a:endParaRPr>
          </a:p>
        </p:txBody>
      </p:sp>
      <p:sp>
        <p:nvSpPr>
          <p:cNvPr id="539" name="Google Shape;539;p42"/>
          <p:cNvSpPr/>
          <p:nvPr/>
        </p:nvSpPr>
        <p:spPr>
          <a:xfrm>
            <a:off x="124725" y="1420925"/>
            <a:ext cx="5934600" cy="34737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The </a:t>
            </a:r>
            <a:r>
              <a:rPr lang="uk" sz="1200">
                <a:solidFill>
                  <a:srgbClr val="ACDF77"/>
                </a:solidFill>
                <a:latin typeface="Lato"/>
                <a:ea typeface="Lato"/>
                <a:cs typeface="Lato"/>
                <a:sym typeface="Lato"/>
              </a:rPr>
              <a:t>overall accuracy</a:t>
            </a:r>
            <a:r>
              <a:rPr lang="uk" sz="1200">
                <a:solidFill>
                  <a:schemeClr val="lt1"/>
                </a:solidFill>
                <a:latin typeface="Lato"/>
                <a:ea typeface="Lato"/>
                <a:cs typeface="Lato"/>
                <a:sym typeface="Lato"/>
              </a:rPr>
              <a:t> of the model is 0.7877, indicating that it correctly predicts</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rgbClr val="ACDF77"/>
                </a:solidFill>
                <a:latin typeface="Lato"/>
                <a:ea typeface="Lato"/>
                <a:cs typeface="Lato"/>
                <a:sym typeface="Lato"/>
              </a:rPr>
              <a:t>78.77%</a:t>
            </a:r>
            <a:r>
              <a:rPr lang="uk" sz="1200">
                <a:solidFill>
                  <a:schemeClr val="lt1"/>
                </a:solidFill>
                <a:latin typeface="Lato"/>
                <a:ea typeface="Lato"/>
                <a:cs typeface="Lato"/>
                <a:sym typeface="Lato"/>
              </a:rPr>
              <a:t> of the cases.</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The confidence interval for the accuracy provides a range within which the</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true accuracy is likely to fall. In this case, it ranges from </a:t>
            </a:r>
            <a:r>
              <a:rPr lang="uk" sz="1200">
                <a:solidFill>
                  <a:srgbClr val="ACDF77"/>
                </a:solidFill>
                <a:latin typeface="Lato"/>
                <a:ea typeface="Lato"/>
                <a:cs typeface="Lato"/>
                <a:sym typeface="Lato"/>
              </a:rPr>
              <a:t>0.7265</a:t>
            </a:r>
            <a:r>
              <a:rPr lang="uk" sz="1200">
                <a:solidFill>
                  <a:schemeClr val="lt1"/>
                </a:solidFill>
                <a:latin typeface="Lato"/>
                <a:ea typeface="Lato"/>
                <a:cs typeface="Lato"/>
                <a:sym typeface="Lato"/>
              </a:rPr>
              <a:t> to </a:t>
            </a:r>
            <a:r>
              <a:rPr lang="uk" sz="1200">
                <a:solidFill>
                  <a:srgbClr val="ACDF77"/>
                </a:solidFill>
                <a:latin typeface="Lato"/>
                <a:ea typeface="Lato"/>
                <a:cs typeface="Lato"/>
                <a:sym typeface="Lato"/>
              </a:rPr>
              <a:t>0.8408</a:t>
            </a:r>
            <a:r>
              <a:rPr lang="uk" sz="1200">
                <a:solidFill>
                  <a:schemeClr val="lt1"/>
                </a:solidFill>
                <a:latin typeface="Lato"/>
                <a:ea typeface="Lato"/>
                <a:cs typeface="Lato"/>
                <a:sym typeface="Lato"/>
              </a:rPr>
              <a:t>.</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a:t>
            </a:r>
            <a:r>
              <a:rPr lang="uk" sz="1200">
                <a:solidFill>
                  <a:srgbClr val="ACDF77"/>
                </a:solidFill>
                <a:latin typeface="Lato"/>
                <a:ea typeface="Lato"/>
                <a:cs typeface="Lato"/>
                <a:sym typeface="Lato"/>
              </a:rPr>
              <a:t>Sensitivity</a:t>
            </a:r>
            <a:r>
              <a:rPr lang="uk" sz="1200">
                <a:solidFill>
                  <a:schemeClr val="lt1"/>
                </a:solidFill>
                <a:latin typeface="Lato"/>
                <a:ea typeface="Lato"/>
                <a:cs typeface="Lato"/>
                <a:sym typeface="Lato"/>
              </a:rPr>
              <a:t>, also known as the “</a:t>
            </a:r>
            <a:r>
              <a:rPr lang="uk" sz="1200">
                <a:solidFill>
                  <a:srgbClr val="ACDF77"/>
                </a:solidFill>
                <a:latin typeface="Lato"/>
                <a:ea typeface="Lato"/>
                <a:cs typeface="Lato"/>
                <a:sym typeface="Lato"/>
              </a:rPr>
              <a:t>True Positive Rate</a:t>
            </a:r>
            <a:r>
              <a:rPr lang="uk" sz="1200">
                <a:solidFill>
                  <a:schemeClr val="lt1"/>
                </a:solidFill>
                <a:latin typeface="Lato"/>
                <a:ea typeface="Lato"/>
                <a:cs typeface="Lato"/>
                <a:sym typeface="Lato"/>
              </a:rPr>
              <a:t>”, measures the proportion of</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actual positives correctly identified by the model. In this context, it stands at</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0.8000, indicating that the model correctly identifies </a:t>
            </a:r>
            <a:r>
              <a:rPr lang="uk" sz="1200">
                <a:solidFill>
                  <a:srgbClr val="ACDF77"/>
                </a:solidFill>
                <a:latin typeface="Lato"/>
                <a:ea typeface="Lato"/>
                <a:cs typeface="Lato"/>
                <a:sym typeface="Lato"/>
              </a:rPr>
              <a:t>80%</a:t>
            </a:r>
            <a:r>
              <a:rPr lang="uk" sz="1200">
                <a:solidFill>
                  <a:schemeClr val="lt1"/>
                </a:solidFill>
                <a:latin typeface="Lato"/>
                <a:ea typeface="Lato"/>
                <a:cs typeface="Lato"/>
                <a:sym typeface="Lato"/>
              </a:rPr>
              <a:t> of the positive cases.</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a:t>
            </a:r>
            <a:r>
              <a:rPr lang="uk" sz="1200">
                <a:solidFill>
                  <a:srgbClr val="ACDF77"/>
                </a:solidFill>
                <a:latin typeface="Lato"/>
                <a:ea typeface="Lato"/>
                <a:cs typeface="Lato"/>
                <a:sym typeface="Lato"/>
              </a:rPr>
              <a:t>Specificity</a:t>
            </a:r>
            <a:r>
              <a:rPr lang="uk" sz="1200">
                <a:solidFill>
                  <a:schemeClr val="lt1"/>
                </a:solidFill>
                <a:latin typeface="Lato"/>
                <a:ea typeface="Lato"/>
                <a:cs typeface="Lato"/>
                <a:sym typeface="Lato"/>
              </a:rPr>
              <a:t>, or the “</a:t>
            </a:r>
            <a:r>
              <a:rPr lang="uk" sz="1200">
                <a:solidFill>
                  <a:srgbClr val="ACDF77"/>
                </a:solidFill>
                <a:latin typeface="Lato"/>
                <a:ea typeface="Lato"/>
                <a:cs typeface="Lato"/>
                <a:sym typeface="Lato"/>
              </a:rPr>
              <a:t>True Negative Rate</a:t>
            </a:r>
            <a:r>
              <a:rPr lang="uk" sz="1200">
                <a:solidFill>
                  <a:schemeClr val="lt1"/>
                </a:solidFill>
                <a:latin typeface="Lato"/>
                <a:ea typeface="Lato"/>
                <a:cs typeface="Lato"/>
                <a:sym typeface="Lato"/>
              </a:rPr>
              <a:t>”, measures the proportion of actual negatives correctly identified by the model. With a specificity of 0.7717, the model</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accurately identifies </a:t>
            </a:r>
            <a:r>
              <a:rPr lang="uk" sz="1200">
                <a:solidFill>
                  <a:srgbClr val="ACDF77"/>
                </a:solidFill>
                <a:latin typeface="Lato"/>
                <a:ea typeface="Lato"/>
                <a:cs typeface="Lato"/>
                <a:sym typeface="Lato"/>
              </a:rPr>
              <a:t>77.17%</a:t>
            </a:r>
            <a:r>
              <a:rPr lang="uk" sz="1200">
                <a:solidFill>
                  <a:schemeClr val="lt1"/>
                </a:solidFill>
                <a:latin typeface="Lato"/>
                <a:ea typeface="Lato"/>
                <a:cs typeface="Lato"/>
                <a:sym typeface="Lato"/>
              </a:rPr>
              <a:t> of the negative cases.</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p:txBody>
      </p:sp>
      <p:pic>
        <p:nvPicPr>
          <p:cNvPr id="540" name="Google Shape;540;p42"/>
          <p:cNvPicPr preferRelativeResize="0"/>
          <p:nvPr/>
        </p:nvPicPr>
        <p:blipFill>
          <a:blip r:embed="rId3">
            <a:alphaModFix/>
          </a:blip>
          <a:stretch>
            <a:fillRect/>
          </a:stretch>
        </p:blipFill>
        <p:spPr>
          <a:xfrm>
            <a:off x="6279343" y="1420925"/>
            <a:ext cx="2654632" cy="3473701"/>
          </a:xfrm>
          <a:prstGeom prst="rect">
            <a:avLst/>
          </a:prstGeom>
          <a:noFill/>
          <a:ln>
            <a:noFill/>
          </a:ln>
        </p:spPr>
      </p:pic>
      <p:sp>
        <p:nvSpPr>
          <p:cNvPr id="541" name="Google Shape;541;p42"/>
          <p:cNvSpPr txBox="1">
            <a:spLocks noGrp="1"/>
          </p:cNvSpPr>
          <p:nvPr>
            <p:ph type="title"/>
          </p:nvPr>
        </p:nvSpPr>
        <p:spPr>
          <a:xfrm>
            <a:off x="6856286" y="1925400"/>
            <a:ext cx="2334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260">
                <a:solidFill>
                  <a:srgbClr val="813E3C"/>
                </a:solidFill>
                <a:latin typeface="Tauri"/>
                <a:ea typeface="Tauri"/>
                <a:cs typeface="Tauri"/>
                <a:sym typeface="Tauri"/>
              </a:rPr>
              <a:t>TP</a:t>
            </a:r>
            <a:endParaRPr sz="260">
              <a:solidFill>
                <a:srgbClr val="813E3C"/>
              </a:solidFill>
              <a:latin typeface="Tauri"/>
              <a:ea typeface="Tauri"/>
              <a:cs typeface="Tauri"/>
              <a:sym typeface="Tauri"/>
            </a:endParaRPr>
          </a:p>
        </p:txBody>
      </p:sp>
      <p:sp>
        <p:nvSpPr>
          <p:cNvPr id="542" name="Google Shape;542;p42"/>
          <p:cNvSpPr txBox="1">
            <a:spLocks noGrp="1"/>
          </p:cNvSpPr>
          <p:nvPr>
            <p:ph type="title"/>
          </p:nvPr>
        </p:nvSpPr>
        <p:spPr>
          <a:xfrm>
            <a:off x="6835275" y="2062101"/>
            <a:ext cx="2754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260">
                <a:solidFill>
                  <a:srgbClr val="813E3C"/>
                </a:solidFill>
                <a:latin typeface="Tauri"/>
                <a:ea typeface="Tauri"/>
                <a:cs typeface="Tauri"/>
                <a:sym typeface="Tauri"/>
              </a:rPr>
              <a:t>FN</a:t>
            </a:r>
            <a:endParaRPr sz="260">
              <a:solidFill>
                <a:srgbClr val="813E3C"/>
              </a:solidFill>
              <a:latin typeface="Tauri"/>
              <a:ea typeface="Tauri"/>
              <a:cs typeface="Tauri"/>
              <a:sym typeface="Tauri"/>
            </a:endParaRPr>
          </a:p>
        </p:txBody>
      </p:sp>
      <p:sp>
        <p:nvSpPr>
          <p:cNvPr id="543" name="Google Shape;543;p42"/>
          <p:cNvSpPr txBox="1">
            <a:spLocks noGrp="1"/>
          </p:cNvSpPr>
          <p:nvPr>
            <p:ph type="title"/>
          </p:nvPr>
        </p:nvSpPr>
        <p:spPr>
          <a:xfrm>
            <a:off x="7015016" y="1925400"/>
            <a:ext cx="2754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260">
                <a:solidFill>
                  <a:srgbClr val="813E3C"/>
                </a:solidFill>
                <a:latin typeface="Tauri"/>
                <a:ea typeface="Tauri"/>
                <a:cs typeface="Tauri"/>
                <a:sym typeface="Tauri"/>
              </a:rPr>
              <a:t>FP</a:t>
            </a:r>
            <a:endParaRPr sz="260">
              <a:solidFill>
                <a:srgbClr val="813E3C"/>
              </a:solidFill>
              <a:latin typeface="Tauri"/>
              <a:ea typeface="Tauri"/>
              <a:cs typeface="Tauri"/>
              <a:sym typeface="Tauri"/>
            </a:endParaRPr>
          </a:p>
        </p:txBody>
      </p:sp>
      <p:sp>
        <p:nvSpPr>
          <p:cNvPr id="544" name="Google Shape;544;p42"/>
          <p:cNvSpPr txBox="1">
            <a:spLocks noGrp="1"/>
          </p:cNvSpPr>
          <p:nvPr>
            <p:ph type="title"/>
          </p:nvPr>
        </p:nvSpPr>
        <p:spPr>
          <a:xfrm>
            <a:off x="7015016" y="2062101"/>
            <a:ext cx="2754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260">
                <a:solidFill>
                  <a:srgbClr val="813E3C"/>
                </a:solidFill>
                <a:latin typeface="Tauri"/>
                <a:ea typeface="Tauri"/>
                <a:cs typeface="Tauri"/>
                <a:sym typeface="Tauri"/>
              </a:rPr>
              <a:t>TN</a:t>
            </a:r>
            <a:endParaRPr sz="260">
              <a:solidFill>
                <a:srgbClr val="813E3C"/>
              </a:solidFill>
              <a:latin typeface="Tauri"/>
              <a:ea typeface="Tauri"/>
              <a:cs typeface="Tauri"/>
              <a:sym typeface="Tau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3"/>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txBox="1">
            <a:spLocks noGrp="1"/>
          </p:cNvSpPr>
          <p:nvPr>
            <p:ph type="title"/>
          </p:nvPr>
        </p:nvSpPr>
        <p:spPr>
          <a:xfrm>
            <a:off x="1504225" y="335700"/>
            <a:ext cx="6406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Logistic Regression - Prediction Accuracy</a:t>
            </a:r>
            <a:endParaRPr>
              <a:solidFill>
                <a:srgbClr val="FFFFFF"/>
              </a:solidFill>
              <a:latin typeface="Tauri"/>
              <a:ea typeface="Tauri"/>
              <a:cs typeface="Tauri"/>
              <a:sym typeface="Tauri"/>
            </a:endParaRPr>
          </a:p>
        </p:txBody>
      </p:sp>
      <p:sp>
        <p:nvSpPr>
          <p:cNvPr id="552" name="Google Shape;552;p43"/>
          <p:cNvSpPr/>
          <p:nvPr/>
        </p:nvSpPr>
        <p:spPr>
          <a:xfrm>
            <a:off x="124725" y="1420925"/>
            <a:ext cx="3046500" cy="34737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the AUC is calculated as 0.846. This means that there is an 84.6% chance</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that the model will be able to distinguish between positive and negative outcomes. In other words, the model has a good discriminatory ability, with a higher probability of correctly ranking a randomly chosen positive instance higher than a randomly chosen negative instance.</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p:txBody>
      </p:sp>
      <p:pic>
        <p:nvPicPr>
          <p:cNvPr id="553" name="Google Shape;553;p43"/>
          <p:cNvPicPr preferRelativeResize="0"/>
          <p:nvPr/>
        </p:nvPicPr>
        <p:blipFill>
          <a:blip r:embed="rId3">
            <a:alphaModFix/>
          </a:blip>
          <a:stretch>
            <a:fillRect/>
          </a:stretch>
        </p:blipFill>
        <p:spPr>
          <a:xfrm>
            <a:off x="3264075" y="1420925"/>
            <a:ext cx="5724298" cy="3473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4"/>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txBox="1">
            <a:spLocks noGrp="1"/>
          </p:cNvSpPr>
          <p:nvPr>
            <p:ph type="title"/>
          </p:nvPr>
        </p:nvSpPr>
        <p:spPr>
          <a:xfrm>
            <a:off x="1758400" y="335700"/>
            <a:ext cx="57294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Classification Tree</a:t>
            </a:r>
            <a:endParaRPr>
              <a:solidFill>
                <a:srgbClr val="FFFFFF"/>
              </a:solidFill>
              <a:latin typeface="Tauri"/>
              <a:ea typeface="Tauri"/>
              <a:cs typeface="Tauri"/>
              <a:sym typeface="Tauri"/>
            </a:endParaRPr>
          </a:p>
        </p:txBody>
      </p:sp>
      <p:sp>
        <p:nvSpPr>
          <p:cNvPr id="561" name="Google Shape;561;p44"/>
          <p:cNvSpPr/>
          <p:nvPr/>
        </p:nvSpPr>
        <p:spPr>
          <a:xfrm>
            <a:off x="124725" y="1420925"/>
            <a:ext cx="3630300" cy="34737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If the player </a:t>
            </a:r>
            <a:r>
              <a:rPr lang="uk" sz="1200">
                <a:solidFill>
                  <a:srgbClr val="ACDF77"/>
                </a:solidFill>
                <a:latin typeface="Lato"/>
                <a:ea typeface="Lato"/>
                <a:cs typeface="Lato"/>
                <a:sym typeface="Lato"/>
              </a:rPr>
              <a:t>loses the 1st set</a:t>
            </a:r>
            <a:r>
              <a:rPr lang="uk" sz="1200">
                <a:solidFill>
                  <a:schemeClr val="lt1"/>
                </a:solidFill>
                <a:latin typeface="Lato"/>
                <a:ea typeface="Lato"/>
                <a:cs typeface="Lato"/>
                <a:sym typeface="Lato"/>
              </a:rPr>
              <a:t>, she’s most likely to </a:t>
            </a:r>
            <a:r>
              <a:rPr lang="uk" sz="1200">
                <a:solidFill>
                  <a:srgbClr val="ACDF77"/>
                </a:solidFill>
                <a:latin typeface="Lato"/>
                <a:ea typeface="Lato"/>
                <a:cs typeface="Lato"/>
                <a:sym typeface="Lato"/>
              </a:rPr>
              <a:t>lose the match</a:t>
            </a:r>
            <a:r>
              <a:rPr lang="uk" sz="1200">
                <a:solidFill>
                  <a:schemeClr val="lt1"/>
                </a:solidFill>
                <a:latin typeface="Lato"/>
                <a:ea typeface="Lato"/>
                <a:cs typeface="Lato"/>
                <a:sym typeface="Lato"/>
              </a:rPr>
              <a:t>. However, If she wins the 1st set, we should consider additional factors like match duration, and player rank.</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If </a:t>
            </a:r>
            <a:r>
              <a:rPr lang="uk" sz="1200">
                <a:solidFill>
                  <a:srgbClr val="ACDF77"/>
                </a:solidFill>
                <a:latin typeface="Lato"/>
                <a:ea typeface="Lato"/>
                <a:cs typeface="Lato"/>
                <a:sym typeface="Lato"/>
              </a:rPr>
              <a:t>match duration is &lt; 116</a:t>
            </a:r>
            <a:r>
              <a:rPr lang="uk" sz="1200">
                <a:solidFill>
                  <a:schemeClr val="lt1"/>
                </a:solidFill>
                <a:latin typeface="Lato"/>
                <a:ea typeface="Lato"/>
                <a:cs typeface="Lato"/>
                <a:sym typeface="Lato"/>
              </a:rPr>
              <a:t>, it’s more likely to be a </a:t>
            </a:r>
            <a:r>
              <a:rPr lang="uk" sz="1200">
                <a:solidFill>
                  <a:srgbClr val="ACDF77"/>
                </a:solidFill>
                <a:latin typeface="Lato"/>
                <a:ea typeface="Lato"/>
                <a:cs typeface="Lato"/>
                <a:sym typeface="Lato"/>
              </a:rPr>
              <a:t>win</a:t>
            </a:r>
            <a:r>
              <a:rPr lang="uk" sz="1200">
                <a:solidFill>
                  <a:schemeClr val="lt1"/>
                </a:solidFill>
                <a:latin typeface="Lato"/>
                <a:ea typeface="Lato"/>
                <a:cs typeface="Lato"/>
                <a:sym typeface="Lato"/>
              </a:rPr>
              <a:t> for the player who won the 1st set.</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If </a:t>
            </a:r>
            <a:r>
              <a:rPr lang="uk" sz="1200">
                <a:solidFill>
                  <a:srgbClr val="ACDF77"/>
                </a:solidFill>
                <a:latin typeface="Lato"/>
                <a:ea typeface="Lato"/>
                <a:cs typeface="Lato"/>
                <a:sym typeface="Lato"/>
              </a:rPr>
              <a:t>match duration is &gt; 116</a:t>
            </a:r>
            <a:r>
              <a:rPr lang="uk" sz="1200">
                <a:solidFill>
                  <a:schemeClr val="lt1"/>
                </a:solidFill>
                <a:latin typeface="Lato"/>
                <a:ea typeface="Lato"/>
                <a:cs typeface="Lato"/>
                <a:sym typeface="Lato"/>
              </a:rPr>
              <a:t>, it’s more likely to be a </a:t>
            </a:r>
            <a:r>
              <a:rPr lang="uk" sz="1200">
                <a:solidFill>
                  <a:srgbClr val="ACDF77"/>
                </a:solidFill>
                <a:latin typeface="Lato"/>
                <a:ea typeface="Lato"/>
                <a:cs typeface="Lato"/>
                <a:sym typeface="Lato"/>
              </a:rPr>
              <a:t>competitive match</a:t>
            </a:r>
            <a:r>
              <a:rPr lang="uk" sz="1200">
                <a:solidFill>
                  <a:schemeClr val="lt1"/>
                </a:solidFill>
                <a:latin typeface="Lato"/>
                <a:ea typeface="Lato"/>
                <a:cs typeface="Lato"/>
                <a:sym typeface="Lato"/>
              </a:rPr>
              <a:t>. We consider the player rank.</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If the player is </a:t>
            </a:r>
            <a:r>
              <a:rPr lang="uk" sz="1200">
                <a:solidFill>
                  <a:srgbClr val="ACDF77"/>
                </a:solidFill>
                <a:latin typeface="Lato"/>
                <a:ea typeface="Lato"/>
                <a:cs typeface="Lato"/>
                <a:sym typeface="Lato"/>
              </a:rPr>
              <a:t>higher ranked</a:t>
            </a:r>
            <a:r>
              <a:rPr lang="uk" sz="1200">
                <a:solidFill>
                  <a:schemeClr val="lt1"/>
                </a:solidFill>
                <a:latin typeface="Lato"/>
                <a:ea typeface="Lato"/>
                <a:cs typeface="Lato"/>
                <a:sym typeface="Lato"/>
              </a:rPr>
              <a:t> (&lt;53), it predicts a </a:t>
            </a:r>
            <a:r>
              <a:rPr lang="uk" sz="1200">
                <a:solidFill>
                  <a:srgbClr val="ACDF77"/>
                </a:solidFill>
                <a:latin typeface="Lato"/>
                <a:ea typeface="Lato"/>
                <a:cs typeface="Lato"/>
                <a:sym typeface="Lato"/>
              </a:rPr>
              <a:t>win</a:t>
            </a:r>
            <a:r>
              <a:rPr lang="uk" sz="1200">
                <a:solidFill>
                  <a:schemeClr val="lt1"/>
                </a:solidFill>
                <a:latin typeface="Lato"/>
                <a:ea typeface="Lato"/>
                <a:cs typeface="Lato"/>
                <a:sym typeface="Lato"/>
              </a:rPr>
              <a:t>. Else, it’s a loss.</a:t>
            </a:r>
            <a:endParaRPr sz="1200">
              <a:solidFill>
                <a:schemeClr val="lt1"/>
              </a:solidFill>
              <a:latin typeface="Lato"/>
              <a:ea typeface="Lato"/>
              <a:cs typeface="Lato"/>
              <a:sym typeface="Lato"/>
            </a:endParaRPr>
          </a:p>
        </p:txBody>
      </p:sp>
      <p:pic>
        <p:nvPicPr>
          <p:cNvPr id="562" name="Google Shape;562;p44"/>
          <p:cNvPicPr preferRelativeResize="0"/>
          <p:nvPr/>
        </p:nvPicPr>
        <p:blipFill rotWithShape="1">
          <a:blip r:embed="rId3">
            <a:alphaModFix/>
          </a:blip>
          <a:srcRect l="4341" r="4442"/>
          <a:stretch/>
        </p:blipFill>
        <p:spPr>
          <a:xfrm>
            <a:off x="3885475" y="1420925"/>
            <a:ext cx="5131199" cy="3473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5"/>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txBox="1">
            <a:spLocks noGrp="1"/>
          </p:cNvSpPr>
          <p:nvPr>
            <p:ph type="title"/>
          </p:nvPr>
        </p:nvSpPr>
        <p:spPr>
          <a:xfrm>
            <a:off x="1504225" y="335700"/>
            <a:ext cx="6406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Classification Tree - Prediction Accuracy</a:t>
            </a:r>
            <a:endParaRPr>
              <a:solidFill>
                <a:srgbClr val="FFFFFF"/>
              </a:solidFill>
              <a:latin typeface="Tauri"/>
              <a:ea typeface="Tauri"/>
              <a:cs typeface="Tauri"/>
              <a:sym typeface="Tauri"/>
            </a:endParaRPr>
          </a:p>
        </p:txBody>
      </p:sp>
      <p:sp>
        <p:nvSpPr>
          <p:cNvPr id="570" name="Google Shape;570;p45"/>
          <p:cNvSpPr/>
          <p:nvPr/>
        </p:nvSpPr>
        <p:spPr>
          <a:xfrm>
            <a:off x="124725" y="1420925"/>
            <a:ext cx="4575000" cy="34737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The model </a:t>
            </a:r>
            <a:r>
              <a:rPr lang="uk" sz="1200">
                <a:solidFill>
                  <a:srgbClr val="ACDF77"/>
                </a:solidFill>
                <a:latin typeface="Lato"/>
                <a:ea typeface="Lato"/>
                <a:cs typeface="Lato"/>
                <a:sym typeface="Lato"/>
              </a:rPr>
              <a:t>correctly predicts 86 instances</a:t>
            </a:r>
            <a:r>
              <a:rPr lang="uk" sz="1200">
                <a:solidFill>
                  <a:schemeClr val="lt1"/>
                </a:solidFill>
                <a:latin typeface="Lato"/>
                <a:ea typeface="Lato"/>
                <a:cs typeface="Lato"/>
                <a:sym typeface="Lato"/>
              </a:rPr>
              <a:t> as “</a:t>
            </a:r>
            <a:r>
              <a:rPr lang="uk" sz="1200">
                <a:solidFill>
                  <a:srgbClr val="ACDF77"/>
                </a:solidFill>
                <a:latin typeface="Lato"/>
                <a:ea typeface="Lato"/>
                <a:cs typeface="Lato"/>
                <a:sym typeface="Lato"/>
              </a:rPr>
              <a:t>Win</a:t>
            </a:r>
            <a:r>
              <a:rPr lang="uk" sz="1200">
                <a:solidFill>
                  <a:schemeClr val="lt1"/>
                </a:solidFill>
                <a:latin typeface="Lato"/>
                <a:ea typeface="Lato"/>
                <a:cs typeface="Lato"/>
                <a:sym typeface="Lato"/>
              </a:rPr>
              <a:t>” (True Positives), but </a:t>
            </a:r>
            <a:r>
              <a:rPr lang="uk" sz="1200">
                <a:solidFill>
                  <a:srgbClr val="ACDF77"/>
                </a:solidFill>
                <a:latin typeface="Lato"/>
                <a:ea typeface="Lato"/>
                <a:cs typeface="Lato"/>
                <a:sym typeface="Lato"/>
              </a:rPr>
              <a:t>misclassifies 29 instances</a:t>
            </a:r>
            <a:r>
              <a:rPr lang="uk" sz="1200">
                <a:solidFill>
                  <a:schemeClr val="lt1"/>
                </a:solidFill>
                <a:latin typeface="Lato"/>
                <a:ea typeface="Lato"/>
                <a:cs typeface="Lato"/>
                <a:sym typeface="Lato"/>
              </a:rPr>
              <a:t> as ”</a:t>
            </a:r>
            <a:r>
              <a:rPr lang="uk" sz="1200">
                <a:solidFill>
                  <a:srgbClr val="ACDF77"/>
                </a:solidFill>
                <a:latin typeface="Lato"/>
                <a:ea typeface="Lato"/>
                <a:cs typeface="Lato"/>
                <a:sym typeface="Lato"/>
              </a:rPr>
              <a:t>Win</a:t>
            </a:r>
            <a:r>
              <a:rPr lang="uk" sz="1200">
                <a:solidFill>
                  <a:schemeClr val="lt1"/>
                </a:solidFill>
                <a:latin typeface="Lato"/>
                <a:ea typeface="Lato"/>
                <a:cs typeface="Lato"/>
                <a:sym typeface="Lato"/>
              </a:rPr>
              <a:t>” when they are actually ”Loss” (False Positives). </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a:t>
            </a:r>
            <a:r>
              <a:rPr lang="uk" sz="1200">
                <a:solidFill>
                  <a:srgbClr val="ACDF77"/>
                </a:solidFill>
                <a:latin typeface="Lato"/>
                <a:ea typeface="Lato"/>
                <a:cs typeface="Lato"/>
                <a:sym typeface="Lato"/>
              </a:rPr>
              <a:t>18 instances are erroneously predicted</a:t>
            </a:r>
            <a:r>
              <a:rPr lang="uk" sz="1200">
                <a:solidFill>
                  <a:schemeClr val="lt1"/>
                </a:solidFill>
                <a:latin typeface="Lato"/>
                <a:ea typeface="Lato"/>
                <a:cs typeface="Lato"/>
                <a:sym typeface="Lato"/>
              </a:rPr>
              <a:t> as “</a:t>
            </a:r>
            <a:r>
              <a:rPr lang="uk" sz="1200">
                <a:solidFill>
                  <a:srgbClr val="ACDF77"/>
                </a:solidFill>
                <a:latin typeface="Lato"/>
                <a:ea typeface="Lato"/>
                <a:cs typeface="Lato"/>
                <a:sym typeface="Lato"/>
              </a:rPr>
              <a:t>Loss</a:t>
            </a:r>
            <a:r>
              <a:rPr lang="uk" sz="1200">
                <a:solidFill>
                  <a:schemeClr val="lt1"/>
                </a:solidFill>
                <a:latin typeface="Lato"/>
                <a:ea typeface="Lato"/>
                <a:cs typeface="Lato"/>
                <a:sym typeface="Lato"/>
              </a:rPr>
              <a:t>” when they are ”Win” (False Negatives), while </a:t>
            </a:r>
            <a:r>
              <a:rPr lang="uk" sz="1200">
                <a:solidFill>
                  <a:srgbClr val="ACDF77"/>
                </a:solidFill>
                <a:latin typeface="Lato"/>
                <a:ea typeface="Lato"/>
                <a:cs typeface="Lato"/>
                <a:sym typeface="Lato"/>
              </a:rPr>
              <a:t>79 instances are correctly classified</a:t>
            </a:r>
            <a:r>
              <a:rPr lang="uk" sz="1200">
                <a:solidFill>
                  <a:schemeClr val="lt1"/>
                </a:solidFill>
                <a:latin typeface="Lato"/>
                <a:ea typeface="Lato"/>
                <a:cs typeface="Lato"/>
                <a:sym typeface="Lato"/>
              </a:rPr>
              <a:t> as “</a:t>
            </a:r>
            <a:r>
              <a:rPr lang="uk" sz="1200">
                <a:solidFill>
                  <a:srgbClr val="ACDF77"/>
                </a:solidFill>
                <a:latin typeface="Lato"/>
                <a:ea typeface="Lato"/>
                <a:cs typeface="Lato"/>
                <a:sym typeface="Lato"/>
              </a:rPr>
              <a:t>Loss</a:t>
            </a:r>
            <a:r>
              <a:rPr lang="uk" sz="1200">
                <a:solidFill>
                  <a:schemeClr val="lt1"/>
                </a:solidFill>
                <a:latin typeface="Lato"/>
                <a:ea typeface="Lato"/>
                <a:cs typeface="Lato"/>
                <a:sym typeface="Lato"/>
              </a:rPr>
              <a:t>” (True Negatives). </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Calculating the accuracy, which is the proportion of correct predictions out of the total instances, yields a value of 0.7783019, indicating that the model achieves an </a:t>
            </a:r>
            <a:r>
              <a:rPr lang="uk" sz="1200">
                <a:solidFill>
                  <a:srgbClr val="ACDF77"/>
                </a:solidFill>
                <a:latin typeface="Lato"/>
                <a:ea typeface="Lato"/>
                <a:cs typeface="Lato"/>
                <a:sym typeface="Lato"/>
              </a:rPr>
              <a:t>accuracy rate</a:t>
            </a:r>
            <a:r>
              <a:rPr lang="uk" sz="1200">
                <a:solidFill>
                  <a:schemeClr val="lt1"/>
                </a:solidFill>
                <a:latin typeface="Lato"/>
                <a:ea typeface="Lato"/>
                <a:cs typeface="Lato"/>
                <a:sym typeface="Lato"/>
              </a:rPr>
              <a:t> of approximately </a:t>
            </a:r>
            <a:r>
              <a:rPr lang="uk" sz="1200">
                <a:solidFill>
                  <a:srgbClr val="ACDF77"/>
                </a:solidFill>
                <a:latin typeface="Lato"/>
                <a:ea typeface="Lato"/>
                <a:cs typeface="Lato"/>
                <a:sym typeface="Lato"/>
              </a:rPr>
              <a:t>77.83%</a:t>
            </a:r>
            <a:r>
              <a:rPr lang="uk" sz="1200">
                <a:solidFill>
                  <a:schemeClr val="lt1"/>
                </a:solidFill>
                <a:latin typeface="Lato"/>
                <a:ea typeface="Lato"/>
                <a:cs typeface="Lato"/>
                <a:sym typeface="Lato"/>
              </a:rPr>
              <a:t>.</a:t>
            </a:r>
            <a:endParaRPr sz="1200">
              <a:solidFill>
                <a:schemeClr val="lt1"/>
              </a:solidFill>
              <a:latin typeface="Lato"/>
              <a:ea typeface="Lato"/>
              <a:cs typeface="Lato"/>
              <a:sym typeface="Lato"/>
            </a:endParaRPr>
          </a:p>
        </p:txBody>
      </p:sp>
      <p:pic>
        <p:nvPicPr>
          <p:cNvPr id="571" name="Google Shape;571;p45"/>
          <p:cNvPicPr preferRelativeResize="0"/>
          <p:nvPr/>
        </p:nvPicPr>
        <p:blipFill>
          <a:blip r:embed="rId3">
            <a:alphaModFix/>
          </a:blip>
          <a:stretch>
            <a:fillRect/>
          </a:stretch>
        </p:blipFill>
        <p:spPr>
          <a:xfrm>
            <a:off x="4915100" y="2257724"/>
            <a:ext cx="3955651" cy="1639149"/>
          </a:xfrm>
          <a:prstGeom prst="rect">
            <a:avLst/>
          </a:prstGeom>
          <a:noFill/>
          <a:ln>
            <a:noFill/>
          </a:ln>
        </p:spPr>
      </p:pic>
      <p:sp>
        <p:nvSpPr>
          <p:cNvPr id="572" name="Google Shape;572;p45"/>
          <p:cNvSpPr txBox="1">
            <a:spLocks noGrp="1"/>
          </p:cNvSpPr>
          <p:nvPr>
            <p:ph type="title"/>
          </p:nvPr>
        </p:nvSpPr>
        <p:spPr>
          <a:xfrm>
            <a:off x="6618325" y="2732700"/>
            <a:ext cx="352200" cy="3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1060">
                <a:solidFill>
                  <a:srgbClr val="813E3C"/>
                </a:solidFill>
                <a:latin typeface="Tauri"/>
                <a:ea typeface="Tauri"/>
                <a:cs typeface="Tauri"/>
                <a:sym typeface="Tauri"/>
              </a:rPr>
              <a:t>TP</a:t>
            </a:r>
            <a:endParaRPr sz="1060">
              <a:solidFill>
                <a:srgbClr val="813E3C"/>
              </a:solidFill>
              <a:latin typeface="Tauri"/>
              <a:ea typeface="Tauri"/>
              <a:cs typeface="Tauri"/>
              <a:sym typeface="Tauri"/>
            </a:endParaRPr>
          </a:p>
        </p:txBody>
      </p:sp>
      <p:sp>
        <p:nvSpPr>
          <p:cNvPr id="573" name="Google Shape;573;p45"/>
          <p:cNvSpPr txBox="1">
            <a:spLocks noGrp="1"/>
          </p:cNvSpPr>
          <p:nvPr>
            <p:ph type="title"/>
          </p:nvPr>
        </p:nvSpPr>
        <p:spPr>
          <a:xfrm>
            <a:off x="6586525" y="3116550"/>
            <a:ext cx="415800" cy="3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1060">
                <a:solidFill>
                  <a:srgbClr val="813E3C"/>
                </a:solidFill>
                <a:latin typeface="Tauri"/>
                <a:ea typeface="Tauri"/>
                <a:cs typeface="Tauri"/>
                <a:sym typeface="Tauri"/>
              </a:rPr>
              <a:t>FN</a:t>
            </a:r>
            <a:endParaRPr sz="1060">
              <a:solidFill>
                <a:srgbClr val="813E3C"/>
              </a:solidFill>
              <a:latin typeface="Tauri"/>
              <a:ea typeface="Tauri"/>
              <a:cs typeface="Tauri"/>
              <a:sym typeface="Tauri"/>
            </a:endParaRPr>
          </a:p>
        </p:txBody>
      </p:sp>
      <p:sp>
        <p:nvSpPr>
          <p:cNvPr id="574" name="Google Shape;574;p45"/>
          <p:cNvSpPr txBox="1">
            <a:spLocks noGrp="1"/>
          </p:cNvSpPr>
          <p:nvPr>
            <p:ph type="title"/>
          </p:nvPr>
        </p:nvSpPr>
        <p:spPr>
          <a:xfrm>
            <a:off x="7661100" y="2732700"/>
            <a:ext cx="415800" cy="3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1060">
                <a:solidFill>
                  <a:srgbClr val="813E3C"/>
                </a:solidFill>
                <a:latin typeface="Tauri"/>
                <a:ea typeface="Tauri"/>
                <a:cs typeface="Tauri"/>
                <a:sym typeface="Tauri"/>
              </a:rPr>
              <a:t>FP</a:t>
            </a:r>
            <a:endParaRPr sz="1060">
              <a:solidFill>
                <a:srgbClr val="813E3C"/>
              </a:solidFill>
              <a:latin typeface="Tauri"/>
              <a:ea typeface="Tauri"/>
              <a:cs typeface="Tauri"/>
              <a:sym typeface="Tauri"/>
            </a:endParaRPr>
          </a:p>
        </p:txBody>
      </p:sp>
      <p:sp>
        <p:nvSpPr>
          <p:cNvPr id="575" name="Google Shape;575;p45"/>
          <p:cNvSpPr txBox="1">
            <a:spLocks noGrp="1"/>
          </p:cNvSpPr>
          <p:nvPr>
            <p:ph type="title"/>
          </p:nvPr>
        </p:nvSpPr>
        <p:spPr>
          <a:xfrm>
            <a:off x="7661100" y="3116550"/>
            <a:ext cx="415800" cy="3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1060">
                <a:solidFill>
                  <a:srgbClr val="813E3C"/>
                </a:solidFill>
                <a:latin typeface="Tauri"/>
                <a:ea typeface="Tauri"/>
                <a:cs typeface="Tauri"/>
                <a:sym typeface="Tauri"/>
              </a:rPr>
              <a:t>TN</a:t>
            </a:r>
            <a:endParaRPr sz="1060">
              <a:solidFill>
                <a:srgbClr val="813E3C"/>
              </a:solidFill>
              <a:latin typeface="Tauri"/>
              <a:ea typeface="Tauri"/>
              <a:cs typeface="Tauri"/>
              <a:sym typeface="Tau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6"/>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6"/>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6"/>
          <p:cNvSpPr txBox="1">
            <a:spLocks noGrp="1"/>
          </p:cNvSpPr>
          <p:nvPr>
            <p:ph type="title"/>
          </p:nvPr>
        </p:nvSpPr>
        <p:spPr>
          <a:xfrm>
            <a:off x="1504225" y="335700"/>
            <a:ext cx="6406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Classification Tree - Prediction Accuracy</a:t>
            </a:r>
            <a:endParaRPr>
              <a:solidFill>
                <a:srgbClr val="FFFFFF"/>
              </a:solidFill>
              <a:latin typeface="Tauri"/>
              <a:ea typeface="Tauri"/>
              <a:cs typeface="Tauri"/>
              <a:sym typeface="Tauri"/>
            </a:endParaRPr>
          </a:p>
        </p:txBody>
      </p:sp>
      <p:sp>
        <p:nvSpPr>
          <p:cNvPr id="583" name="Google Shape;583;p46"/>
          <p:cNvSpPr/>
          <p:nvPr/>
        </p:nvSpPr>
        <p:spPr>
          <a:xfrm>
            <a:off x="124725" y="1420925"/>
            <a:ext cx="4575000" cy="3473700"/>
          </a:xfrm>
          <a:prstGeom prst="rect">
            <a:avLst/>
          </a:prstGeom>
          <a:solidFill>
            <a:srgbClr val="1D3B5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The model </a:t>
            </a:r>
            <a:r>
              <a:rPr lang="uk" sz="1200">
                <a:solidFill>
                  <a:srgbClr val="ACDF77"/>
                </a:solidFill>
                <a:latin typeface="Lato"/>
                <a:ea typeface="Lato"/>
                <a:cs typeface="Lato"/>
                <a:sym typeface="Lato"/>
              </a:rPr>
              <a:t>correctly predicts 81 instances</a:t>
            </a:r>
            <a:r>
              <a:rPr lang="uk" sz="1200">
                <a:solidFill>
                  <a:schemeClr val="lt1"/>
                </a:solidFill>
                <a:latin typeface="Lato"/>
                <a:ea typeface="Lato"/>
                <a:cs typeface="Lato"/>
                <a:sym typeface="Lato"/>
              </a:rPr>
              <a:t> as “</a:t>
            </a:r>
            <a:r>
              <a:rPr lang="uk" sz="1200">
                <a:solidFill>
                  <a:srgbClr val="ACDF77"/>
                </a:solidFill>
                <a:latin typeface="Lato"/>
                <a:ea typeface="Lato"/>
                <a:cs typeface="Lato"/>
                <a:sym typeface="Lato"/>
              </a:rPr>
              <a:t>Win</a:t>
            </a:r>
            <a:r>
              <a:rPr lang="uk" sz="1200">
                <a:solidFill>
                  <a:schemeClr val="lt1"/>
                </a:solidFill>
                <a:latin typeface="Lato"/>
                <a:ea typeface="Lato"/>
                <a:cs typeface="Lato"/>
                <a:sym typeface="Lato"/>
              </a:rPr>
              <a:t>” (True Positives), but </a:t>
            </a:r>
            <a:r>
              <a:rPr lang="uk" sz="1200">
                <a:solidFill>
                  <a:srgbClr val="ACDF77"/>
                </a:solidFill>
                <a:latin typeface="Lato"/>
                <a:ea typeface="Lato"/>
                <a:cs typeface="Lato"/>
                <a:sym typeface="Lato"/>
              </a:rPr>
              <a:t>misclassifies 22 instances</a:t>
            </a:r>
            <a:r>
              <a:rPr lang="uk" sz="1200">
                <a:solidFill>
                  <a:schemeClr val="lt1"/>
                </a:solidFill>
                <a:latin typeface="Lato"/>
                <a:ea typeface="Lato"/>
                <a:cs typeface="Lato"/>
                <a:sym typeface="Lato"/>
              </a:rPr>
              <a:t> as ”</a:t>
            </a:r>
            <a:r>
              <a:rPr lang="uk" sz="1200">
                <a:solidFill>
                  <a:srgbClr val="ACDF77"/>
                </a:solidFill>
                <a:latin typeface="Lato"/>
                <a:ea typeface="Lato"/>
                <a:cs typeface="Lato"/>
                <a:sym typeface="Lato"/>
              </a:rPr>
              <a:t>Win</a:t>
            </a:r>
            <a:r>
              <a:rPr lang="uk" sz="1200">
                <a:solidFill>
                  <a:schemeClr val="lt1"/>
                </a:solidFill>
                <a:latin typeface="Lato"/>
                <a:ea typeface="Lato"/>
                <a:cs typeface="Lato"/>
                <a:sym typeface="Lato"/>
              </a:rPr>
              <a:t>” when they are actually ”Loss” (False Positives). </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a:t>
            </a:r>
            <a:r>
              <a:rPr lang="uk" sz="1200">
                <a:solidFill>
                  <a:srgbClr val="ACDF77"/>
                </a:solidFill>
                <a:latin typeface="Lato"/>
                <a:ea typeface="Lato"/>
                <a:cs typeface="Lato"/>
                <a:sym typeface="Lato"/>
              </a:rPr>
              <a:t>23 instances are falsely  predicted</a:t>
            </a:r>
            <a:r>
              <a:rPr lang="uk" sz="1200">
                <a:solidFill>
                  <a:schemeClr val="lt1"/>
                </a:solidFill>
                <a:latin typeface="Lato"/>
                <a:ea typeface="Lato"/>
                <a:cs typeface="Lato"/>
                <a:sym typeface="Lato"/>
              </a:rPr>
              <a:t> as “</a:t>
            </a:r>
            <a:r>
              <a:rPr lang="uk" sz="1200">
                <a:solidFill>
                  <a:srgbClr val="ACDF77"/>
                </a:solidFill>
                <a:latin typeface="Lato"/>
                <a:ea typeface="Lato"/>
                <a:cs typeface="Lato"/>
                <a:sym typeface="Lato"/>
              </a:rPr>
              <a:t>Loss</a:t>
            </a:r>
            <a:r>
              <a:rPr lang="uk" sz="1200">
                <a:solidFill>
                  <a:schemeClr val="lt1"/>
                </a:solidFill>
                <a:latin typeface="Lato"/>
                <a:ea typeface="Lato"/>
                <a:cs typeface="Lato"/>
                <a:sym typeface="Lato"/>
              </a:rPr>
              <a:t>” when they are ”Win” (False Negatives), while </a:t>
            </a:r>
            <a:r>
              <a:rPr lang="uk" sz="1200">
                <a:solidFill>
                  <a:srgbClr val="ACDF77"/>
                </a:solidFill>
                <a:latin typeface="Lato"/>
                <a:ea typeface="Lato"/>
                <a:cs typeface="Lato"/>
                <a:sym typeface="Lato"/>
              </a:rPr>
              <a:t>86 instances are correctly classified</a:t>
            </a:r>
            <a:r>
              <a:rPr lang="uk" sz="1200">
                <a:solidFill>
                  <a:schemeClr val="lt1"/>
                </a:solidFill>
                <a:latin typeface="Lato"/>
                <a:ea typeface="Lato"/>
                <a:cs typeface="Lato"/>
                <a:sym typeface="Lato"/>
              </a:rPr>
              <a:t> as “</a:t>
            </a:r>
            <a:r>
              <a:rPr lang="uk" sz="1200">
                <a:solidFill>
                  <a:srgbClr val="ACDF77"/>
                </a:solidFill>
                <a:latin typeface="Lato"/>
                <a:ea typeface="Lato"/>
                <a:cs typeface="Lato"/>
                <a:sym typeface="Lato"/>
              </a:rPr>
              <a:t>Loss</a:t>
            </a:r>
            <a:r>
              <a:rPr lang="uk" sz="1200">
                <a:solidFill>
                  <a:schemeClr val="lt1"/>
                </a:solidFill>
                <a:latin typeface="Lato"/>
                <a:ea typeface="Lato"/>
                <a:cs typeface="Lato"/>
                <a:sym typeface="Lato"/>
              </a:rPr>
              <a:t>” (True Negatives). </a:t>
            </a: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 Calculating the accuracy yields a value of 0.7877358, indicating that the model achieves an </a:t>
            </a:r>
            <a:r>
              <a:rPr lang="uk" sz="1200">
                <a:solidFill>
                  <a:srgbClr val="ACDF77"/>
                </a:solidFill>
                <a:latin typeface="Lato"/>
                <a:ea typeface="Lato"/>
                <a:cs typeface="Lato"/>
                <a:sym typeface="Lato"/>
              </a:rPr>
              <a:t>accuracy rate</a:t>
            </a:r>
            <a:r>
              <a:rPr lang="uk" sz="1200">
                <a:solidFill>
                  <a:schemeClr val="lt1"/>
                </a:solidFill>
                <a:latin typeface="Lato"/>
                <a:ea typeface="Lato"/>
                <a:cs typeface="Lato"/>
                <a:sym typeface="Lato"/>
              </a:rPr>
              <a:t> of approximately </a:t>
            </a:r>
            <a:r>
              <a:rPr lang="uk" sz="1200">
                <a:solidFill>
                  <a:srgbClr val="ACDF77"/>
                </a:solidFill>
                <a:latin typeface="Lato"/>
                <a:ea typeface="Lato"/>
                <a:cs typeface="Lato"/>
                <a:sym typeface="Lato"/>
              </a:rPr>
              <a:t>78.77%</a:t>
            </a:r>
            <a:r>
              <a:rPr lang="uk" sz="1200">
                <a:solidFill>
                  <a:schemeClr val="lt1"/>
                </a:solidFill>
                <a:latin typeface="Lato"/>
                <a:ea typeface="Lato"/>
                <a:cs typeface="Lato"/>
                <a:sym typeface="Lato"/>
              </a:rPr>
              <a:t>.</a:t>
            </a:r>
            <a:endParaRPr sz="1200">
              <a:solidFill>
                <a:schemeClr val="lt1"/>
              </a:solidFill>
              <a:latin typeface="Lato"/>
              <a:ea typeface="Lato"/>
              <a:cs typeface="Lato"/>
              <a:sym typeface="Lato"/>
            </a:endParaRPr>
          </a:p>
        </p:txBody>
      </p:sp>
      <p:pic>
        <p:nvPicPr>
          <p:cNvPr id="584" name="Google Shape;584;p46"/>
          <p:cNvPicPr preferRelativeResize="0"/>
          <p:nvPr/>
        </p:nvPicPr>
        <p:blipFill>
          <a:blip r:embed="rId3">
            <a:alphaModFix/>
          </a:blip>
          <a:stretch>
            <a:fillRect/>
          </a:stretch>
        </p:blipFill>
        <p:spPr>
          <a:xfrm>
            <a:off x="4915100" y="2257726"/>
            <a:ext cx="3955650" cy="1643124"/>
          </a:xfrm>
          <a:prstGeom prst="rect">
            <a:avLst/>
          </a:prstGeom>
          <a:noFill/>
          <a:ln>
            <a:noFill/>
          </a:ln>
        </p:spPr>
      </p:pic>
      <p:sp>
        <p:nvSpPr>
          <p:cNvPr id="585" name="Google Shape;585;p46"/>
          <p:cNvSpPr txBox="1">
            <a:spLocks noGrp="1"/>
          </p:cNvSpPr>
          <p:nvPr>
            <p:ph type="title"/>
          </p:nvPr>
        </p:nvSpPr>
        <p:spPr>
          <a:xfrm>
            <a:off x="6618325" y="2732700"/>
            <a:ext cx="352200" cy="3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1060">
                <a:solidFill>
                  <a:srgbClr val="813E3C"/>
                </a:solidFill>
                <a:latin typeface="Tauri"/>
                <a:ea typeface="Tauri"/>
                <a:cs typeface="Tauri"/>
                <a:sym typeface="Tauri"/>
              </a:rPr>
              <a:t>TP</a:t>
            </a:r>
            <a:endParaRPr sz="1060">
              <a:solidFill>
                <a:srgbClr val="813E3C"/>
              </a:solidFill>
              <a:latin typeface="Tauri"/>
              <a:ea typeface="Tauri"/>
              <a:cs typeface="Tauri"/>
              <a:sym typeface="Tauri"/>
            </a:endParaRPr>
          </a:p>
        </p:txBody>
      </p:sp>
      <p:sp>
        <p:nvSpPr>
          <p:cNvPr id="586" name="Google Shape;586;p46"/>
          <p:cNvSpPr txBox="1">
            <a:spLocks noGrp="1"/>
          </p:cNvSpPr>
          <p:nvPr>
            <p:ph type="title"/>
          </p:nvPr>
        </p:nvSpPr>
        <p:spPr>
          <a:xfrm>
            <a:off x="6586525" y="3108600"/>
            <a:ext cx="415800" cy="3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1060">
                <a:solidFill>
                  <a:srgbClr val="813E3C"/>
                </a:solidFill>
                <a:latin typeface="Tauri"/>
                <a:ea typeface="Tauri"/>
                <a:cs typeface="Tauri"/>
                <a:sym typeface="Tauri"/>
              </a:rPr>
              <a:t>FN</a:t>
            </a:r>
            <a:endParaRPr sz="1060">
              <a:solidFill>
                <a:srgbClr val="813E3C"/>
              </a:solidFill>
              <a:latin typeface="Tauri"/>
              <a:ea typeface="Tauri"/>
              <a:cs typeface="Tauri"/>
              <a:sym typeface="Tauri"/>
            </a:endParaRPr>
          </a:p>
        </p:txBody>
      </p:sp>
      <p:sp>
        <p:nvSpPr>
          <p:cNvPr id="587" name="Google Shape;587;p46"/>
          <p:cNvSpPr txBox="1">
            <a:spLocks noGrp="1"/>
          </p:cNvSpPr>
          <p:nvPr>
            <p:ph type="title"/>
          </p:nvPr>
        </p:nvSpPr>
        <p:spPr>
          <a:xfrm>
            <a:off x="7661100" y="2732700"/>
            <a:ext cx="415800" cy="3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1060">
                <a:solidFill>
                  <a:srgbClr val="813E3C"/>
                </a:solidFill>
                <a:latin typeface="Tauri"/>
                <a:ea typeface="Tauri"/>
                <a:cs typeface="Tauri"/>
                <a:sym typeface="Tauri"/>
              </a:rPr>
              <a:t>FP</a:t>
            </a:r>
            <a:endParaRPr sz="1060">
              <a:solidFill>
                <a:srgbClr val="813E3C"/>
              </a:solidFill>
              <a:latin typeface="Tauri"/>
              <a:ea typeface="Tauri"/>
              <a:cs typeface="Tauri"/>
              <a:sym typeface="Tauri"/>
            </a:endParaRPr>
          </a:p>
        </p:txBody>
      </p:sp>
      <p:sp>
        <p:nvSpPr>
          <p:cNvPr id="588" name="Google Shape;588;p46"/>
          <p:cNvSpPr txBox="1">
            <a:spLocks noGrp="1"/>
          </p:cNvSpPr>
          <p:nvPr>
            <p:ph type="title"/>
          </p:nvPr>
        </p:nvSpPr>
        <p:spPr>
          <a:xfrm>
            <a:off x="7661100" y="3108600"/>
            <a:ext cx="415800" cy="3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1060">
                <a:solidFill>
                  <a:srgbClr val="813E3C"/>
                </a:solidFill>
                <a:latin typeface="Tauri"/>
                <a:ea typeface="Tauri"/>
                <a:cs typeface="Tauri"/>
                <a:sym typeface="Tauri"/>
              </a:rPr>
              <a:t>TN</a:t>
            </a:r>
            <a:endParaRPr sz="1060">
              <a:solidFill>
                <a:srgbClr val="813E3C"/>
              </a:solidFill>
              <a:latin typeface="Tauri"/>
              <a:ea typeface="Tauri"/>
              <a:cs typeface="Tauri"/>
              <a:sym typeface="Tau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47"/>
          <p:cNvPicPr preferRelativeResize="0"/>
          <p:nvPr/>
        </p:nvPicPr>
        <p:blipFill rotWithShape="1">
          <a:blip r:embed="rId3">
            <a:alphaModFix/>
          </a:blip>
          <a:srcRect t="39" b="39"/>
          <a:stretch/>
        </p:blipFill>
        <p:spPr>
          <a:xfrm>
            <a:off x="0" y="1"/>
            <a:ext cx="9151008" cy="5143500"/>
          </a:xfrm>
          <a:prstGeom prst="rect">
            <a:avLst/>
          </a:prstGeom>
          <a:noFill/>
          <a:ln>
            <a:noFill/>
          </a:ln>
        </p:spPr>
      </p:pic>
      <p:sp>
        <p:nvSpPr>
          <p:cNvPr id="594" name="Google Shape;594;p47"/>
          <p:cNvSpPr/>
          <p:nvPr/>
        </p:nvSpPr>
        <p:spPr>
          <a:xfrm>
            <a:off x="0" y="0"/>
            <a:ext cx="9144000" cy="5143500"/>
          </a:xfrm>
          <a:prstGeom prst="rect">
            <a:avLst/>
          </a:prstGeom>
          <a:solidFill>
            <a:srgbClr val="1D3B58">
              <a:alpha val="78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3300"/>
              </a:solidFill>
            </a:endParaRPr>
          </a:p>
        </p:txBody>
      </p:sp>
      <p:sp>
        <p:nvSpPr>
          <p:cNvPr id="595" name="Google Shape;595;p47"/>
          <p:cNvSpPr txBox="1">
            <a:spLocks noGrp="1"/>
          </p:cNvSpPr>
          <p:nvPr>
            <p:ph type="title"/>
          </p:nvPr>
        </p:nvSpPr>
        <p:spPr>
          <a:xfrm>
            <a:off x="2157625" y="2023800"/>
            <a:ext cx="56034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6000">
                <a:solidFill>
                  <a:srgbClr val="FFFFFF"/>
                </a:solidFill>
                <a:latin typeface="Tauri"/>
                <a:ea typeface="Tauri"/>
                <a:cs typeface="Tauri"/>
                <a:sym typeface="Tauri"/>
              </a:rPr>
              <a:t>CHALLENGES</a:t>
            </a:r>
            <a:endParaRPr sz="6000">
              <a:solidFill>
                <a:srgbClr val="FFFFFF"/>
              </a:solidFill>
              <a:latin typeface="Tauri"/>
              <a:ea typeface="Tauri"/>
              <a:cs typeface="Tauri"/>
              <a:sym typeface="Tauri"/>
            </a:endParaRPr>
          </a:p>
        </p:txBody>
      </p:sp>
      <p:sp>
        <p:nvSpPr>
          <p:cNvPr id="596" name="Google Shape;596;p47"/>
          <p:cNvSpPr/>
          <p:nvPr/>
        </p:nvSpPr>
        <p:spPr>
          <a:xfrm>
            <a:off x="0" y="0"/>
            <a:ext cx="385800" cy="5143500"/>
          </a:xfrm>
          <a:prstGeom prst="rect">
            <a:avLst/>
          </a:prstGeom>
          <a:solidFill>
            <a:srgbClr val="ACD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7"/>
          <p:cNvSpPr/>
          <p:nvPr/>
        </p:nvSpPr>
        <p:spPr>
          <a:xfrm>
            <a:off x="385797" y="0"/>
            <a:ext cx="151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8"/>
          <p:cNvSpPr/>
          <p:nvPr/>
        </p:nvSpPr>
        <p:spPr>
          <a:xfrm>
            <a:off x="-125" y="990850"/>
            <a:ext cx="6268800" cy="2017200"/>
          </a:xfrm>
          <a:prstGeom prst="rect">
            <a:avLst/>
          </a:prstGeom>
          <a:solidFill>
            <a:srgbClr val="ACD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6334200" y="0"/>
            <a:ext cx="28098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4" name="Google Shape;604;p48"/>
          <p:cNvPicPr preferRelativeResize="0"/>
          <p:nvPr/>
        </p:nvPicPr>
        <p:blipFill rotWithShape="1">
          <a:blip r:embed="rId3">
            <a:alphaModFix/>
          </a:blip>
          <a:srcRect l="34027" r="28836"/>
          <a:stretch/>
        </p:blipFill>
        <p:spPr>
          <a:xfrm>
            <a:off x="6400975" y="0"/>
            <a:ext cx="2857426" cy="5143501"/>
          </a:xfrm>
          <a:prstGeom prst="rect">
            <a:avLst/>
          </a:prstGeom>
          <a:noFill/>
          <a:ln>
            <a:noFill/>
          </a:ln>
        </p:spPr>
      </p:pic>
      <p:sp>
        <p:nvSpPr>
          <p:cNvPr id="605" name="Google Shape;605;p48"/>
          <p:cNvSpPr/>
          <p:nvPr/>
        </p:nvSpPr>
        <p:spPr>
          <a:xfrm>
            <a:off x="626867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a:off x="-125" y="3126300"/>
            <a:ext cx="6268800" cy="20172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0" y="0"/>
            <a:ext cx="6268800" cy="8727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txBox="1">
            <a:spLocks noGrp="1"/>
          </p:cNvSpPr>
          <p:nvPr>
            <p:ph type="title"/>
          </p:nvPr>
        </p:nvSpPr>
        <p:spPr>
          <a:xfrm>
            <a:off x="136925" y="150000"/>
            <a:ext cx="59838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Unsupervised Learning</a:t>
            </a:r>
            <a:endParaRPr>
              <a:solidFill>
                <a:srgbClr val="FFFFFF"/>
              </a:solidFill>
              <a:latin typeface="Tauri"/>
              <a:ea typeface="Tauri"/>
              <a:cs typeface="Tauri"/>
              <a:sym typeface="Tauri"/>
            </a:endParaRPr>
          </a:p>
        </p:txBody>
      </p:sp>
      <p:sp>
        <p:nvSpPr>
          <p:cNvPr id="609" name="Google Shape;609;p48"/>
          <p:cNvSpPr txBox="1"/>
          <p:nvPr/>
        </p:nvSpPr>
        <p:spPr>
          <a:xfrm>
            <a:off x="192100" y="1034550"/>
            <a:ext cx="59838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b="1">
                <a:solidFill>
                  <a:srgbClr val="1D3B58"/>
                </a:solidFill>
                <a:latin typeface="Lato"/>
                <a:ea typeface="Lato"/>
                <a:cs typeface="Lato"/>
                <a:sym typeface="Lato"/>
              </a:rPr>
              <a:t>Granularity:</a:t>
            </a:r>
            <a:endParaRPr sz="1200" b="1">
              <a:solidFill>
                <a:srgbClr val="1D3B58"/>
              </a:solidFill>
              <a:latin typeface="Lato"/>
              <a:ea typeface="Lato"/>
              <a:cs typeface="Lato"/>
              <a:sym typeface="Lato"/>
            </a:endParaRPr>
          </a:p>
          <a:p>
            <a:pPr marL="0" lvl="0" indent="0" algn="l" rtl="0">
              <a:lnSpc>
                <a:spcPct val="115000"/>
              </a:lnSpc>
              <a:spcBef>
                <a:spcPts val="0"/>
              </a:spcBef>
              <a:spcAft>
                <a:spcPts val="0"/>
              </a:spcAft>
              <a:buNone/>
            </a:pPr>
            <a:endParaRPr sz="1200">
              <a:solidFill>
                <a:srgbClr val="1D3B58"/>
              </a:solidFill>
              <a:latin typeface="Lato"/>
              <a:ea typeface="Lato"/>
              <a:cs typeface="Lato"/>
              <a:sym typeface="Lato"/>
            </a:endParaRPr>
          </a:p>
          <a:p>
            <a:pPr marL="0" lvl="0" indent="0" algn="l" rtl="0">
              <a:lnSpc>
                <a:spcPct val="115000"/>
              </a:lnSpc>
              <a:spcBef>
                <a:spcPts val="0"/>
              </a:spcBef>
              <a:spcAft>
                <a:spcPts val="0"/>
              </a:spcAft>
              <a:buNone/>
            </a:pPr>
            <a:r>
              <a:rPr lang="uk" sz="1200">
                <a:solidFill>
                  <a:srgbClr val="1D3B58"/>
                </a:solidFill>
                <a:latin typeface="Lato"/>
                <a:ea typeface="Lato"/>
                <a:cs typeface="Lato"/>
                <a:sym typeface="Lato"/>
              </a:rPr>
              <a:t>One challenge lies in refining the granularity of clustering analysis to capture the diverse performance profiles of players. This includes considering factors such as player performance on different surfaces (e.g., grass, clay), in various tournament rounds (e.g., final rounds), and across different tournament types (e.g., grand slam tournaments). By incorporating these nuances, we can ensure that the clustering analysis accurately identifies meaningful player segments.</a:t>
            </a:r>
            <a:endParaRPr>
              <a:solidFill>
                <a:srgbClr val="1D3B58"/>
              </a:solidFill>
              <a:latin typeface="Poor Story"/>
              <a:ea typeface="Poor Story"/>
              <a:cs typeface="Poor Story"/>
              <a:sym typeface="Poor Story"/>
            </a:endParaRPr>
          </a:p>
        </p:txBody>
      </p:sp>
      <p:sp>
        <p:nvSpPr>
          <p:cNvPr id="610" name="Google Shape;610;p48"/>
          <p:cNvSpPr txBox="1"/>
          <p:nvPr/>
        </p:nvSpPr>
        <p:spPr>
          <a:xfrm>
            <a:off x="219700" y="3184025"/>
            <a:ext cx="59286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b="1">
                <a:solidFill>
                  <a:schemeClr val="lt1"/>
                </a:solidFill>
                <a:latin typeface="Lato"/>
                <a:ea typeface="Lato"/>
                <a:cs typeface="Lato"/>
                <a:sym typeface="Lato"/>
              </a:rPr>
              <a:t>Temporal Relevance:</a:t>
            </a:r>
            <a:endParaRPr sz="1200" b="1">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Another challenge is addressing the temporal relevance of historical player statistics in the clustering process. Traditional clustering methods may overlook the dynamic nature of player performance over time, leading to potentially outdated or less relevant cluster assignments. Implementing techniques to incorporate temporal trends and prioritize recent performance data could enhance the accuracy and relevance of the clustering results.</a:t>
            </a:r>
            <a:endParaRPr>
              <a:solidFill>
                <a:schemeClr val="lt1"/>
              </a:solidFill>
              <a:latin typeface="Poor Story"/>
              <a:ea typeface="Poor Story"/>
              <a:cs typeface="Poor Story"/>
              <a:sym typeface="Poor Story"/>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9"/>
          <p:cNvSpPr/>
          <p:nvPr/>
        </p:nvSpPr>
        <p:spPr>
          <a:xfrm>
            <a:off x="-125" y="990850"/>
            <a:ext cx="6268800" cy="2017200"/>
          </a:xfrm>
          <a:prstGeom prst="rect">
            <a:avLst/>
          </a:prstGeom>
          <a:solidFill>
            <a:srgbClr val="ACD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9"/>
          <p:cNvSpPr/>
          <p:nvPr/>
        </p:nvSpPr>
        <p:spPr>
          <a:xfrm>
            <a:off x="6334200" y="0"/>
            <a:ext cx="28098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7" name="Google Shape;617;p49"/>
          <p:cNvPicPr preferRelativeResize="0"/>
          <p:nvPr/>
        </p:nvPicPr>
        <p:blipFill rotWithShape="1">
          <a:blip r:embed="rId3">
            <a:alphaModFix/>
          </a:blip>
          <a:srcRect l="29336" r="39414"/>
          <a:stretch/>
        </p:blipFill>
        <p:spPr>
          <a:xfrm>
            <a:off x="6400975" y="0"/>
            <a:ext cx="2857424" cy="5143500"/>
          </a:xfrm>
          <a:prstGeom prst="rect">
            <a:avLst/>
          </a:prstGeom>
          <a:noFill/>
          <a:ln>
            <a:noFill/>
          </a:ln>
        </p:spPr>
      </p:pic>
      <p:sp>
        <p:nvSpPr>
          <p:cNvPr id="618" name="Google Shape;618;p49"/>
          <p:cNvSpPr/>
          <p:nvPr/>
        </p:nvSpPr>
        <p:spPr>
          <a:xfrm>
            <a:off x="626867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9"/>
          <p:cNvSpPr/>
          <p:nvPr/>
        </p:nvSpPr>
        <p:spPr>
          <a:xfrm>
            <a:off x="-125" y="3126300"/>
            <a:ext cx="6268800" cy="20172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9"/>
          <p:cNvSpPr/>
          <p:nvPr/>
        </p:nvSpPr>
        <p:spPr>
          <a:xfrm>
            <a:off x="0" y="0"/>
            <a:ext cx="6268800" cy="8727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9"/>
          <p:cNvSpPr txBox="1">
            <a:spLocks noGrp="1"/>
          </p:cNvSpPr>
          <p:nvPr>
            <p:ph type="title"/>
          </p:nvPr>
        </p:nvSpPr>
        <p:spPr>
          <a:xfrm>
            <a:off x="136925" y="150000"/>
            <a:ext cx="59838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Supervised Learning</a:t>
            </a:r>
            <a:endParaRPr>
              <a:solidFill>
                <a:srgbClr val="FFFFFF"/>
              </a:solidFill>
              <a:latin typeface="Tauri"/>
              <a:ea typeface="Tauri"/>
              <a:cs typeface="Tauri"/>
              <a:sym typeface="Tauri"/>
            </a:endParaRPr>
          </a:p>
        </p:txBody>
      </p:sp>
      <p:sp>
        <p:nvSpPr>
          <p:cNvPr id="622" name="Google Shape;622;p49"/>
          <p:cNvSpPr txBox="1"/>
          <p:nvPr/>
        </p:nvSpPr>
        <p:spPr>
          <a:xfrm>
            <a:off x="192100" y="1034550"/>
            <a:ext cx="5983800" cy="164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b="1">
                <a:solidFill>
                  <a:srgbClr val="1D3B58"/>
                </a:solidFill>
                <a:latin typeface="Lato"/>
                <a:ea typeface="Lato"/>
                <a:cs typeface="Lato"/>
                <a:sym typeface="Lato"/>
              </a:rPr>
              <a:t>Temporal Discounting:</a:t>
            </a:r>
            <a:endParaRPr sz="1200" b="1">
              <a:solidFill>
                <a:srgbClr val="1D3B58"/>
              </a:solidFill>
              <a:latin typeface="Lato"/>
              <a:ea typeface="Lato"/>
              <a:cs typeface="Lato"/>
              <a:sym typeface="Lato"/>
            </a:endParaRPr>
          </a:p>
          <a:p>
            <a:pPr marL="0" lvl="0" indent="0" algn="l" rtl="0">
              <a:lnSpc>
                <a:spcPct val="115000"/>
              </a:lnSpc>
              <a:spcBef>
                <a:spcPts val="0"/>
              </a:spcBef>
              <a:spcAft>
                <a:spcPts val="0"/>
              </a:spcAft>
              <a:buNone/>
            </a:pPr>
            <a:endParaRPr sz="1200">
              <a:solidFill>
                <a:srgbClr val="1D3B58"/>
              </a:solidFill>
              <a:latin typeface="Lato"/>
              <a:ea typeface="Lato"/>
              <a:cs typeface="Lato"/>
              <a:sym typeface="Lato"/>
            </a:endParaRPr>
          </a:p>
          <a:p>
            <a:pPr marL="0" lvl="0" indent="0" algn="l" rtl="0">
              <a:lnSpc>
                <a:spcPct val="115000"/>
              </a:lnSpc>
              <a:spcBef>
                <a:spcPts val="0"/>
              </a:spcBef>
              <a:spcAft>
                <a:spcPts val="0"/>
              </a:spcAft>
              <a:buNone/>
            </a:pPr>
            <a:r>
              <a:rPr lang="uk" sz="1200">
                <a:solidFill>
                  <a:srgbClr val="1D3B58"/>
                </a:solidFill>
                <a:latin typeface="Lato"/>
                <a:ea typeface="Lato"/>
                <a:cs typeface="Lato"/>
                <a:sym typeface="Lato"/>
              </a:rPr>
              <a:t>In supervised learning for predicting match outcomes, a significant challenge is mitigating temporal discounting, where historical match data may become less relevant over time. Techniques such as time-weighted feature averaging and incorporating time decay functions can help address this challenge and ensure that the predictive models remain relevant and accurate over time.</a:t>
            </a:r>
            <a:endParaRPr>
              <a:solidFill>
                <a:srgbClr val="1D3B58"/>
              </a:solidFill>
              <a:latin typeface="Poor Story"/>
              <a:ea typeface="Poor Story"/>
              <a:cs typeface="Poor Story"/>
              <a:sym typeface="Poor Story"/>
            </a:endParaRPr>
          </a:p>
        </p:txBody>
      </p:sp>
      <p:sp>
        <p:nvSpPr>
          <p:cNvPr id="623" name="Google Shape;623;p49"/>
          <p:cNvSpPr txBox="1"/>
          <p:nvPr/>
        </p:nvSpPr>
        <p:spPr>
          <a:xfrm>
            <a:off x="219700" y="3184025"/>
            <a:ext cx="5928600" cy="164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b="1">
                <a:solidFill>
                  <a:schemeClr val="lt1"/>
                </a:solidFill>
                <a:latin typeface="Lato"/>
                <a:ea typeface="Lato"/>
                <a:cs typeface="Lato"/>
                <a:sym typeface="Lato"/>
              </a:rPr>
              <a:t>Feature Relevance and Selection:</a:t>
            </a:r>
            <a:endParaRPr sz="1200" b="1">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uk" sz="1200">
                <a:solidFill>
                  <a:schemeClr val="lt1"/>
                </a:solidFill>
                <a:latin typeface="Lato"/>
                <a:ea typeface="Lato"/>
                <a:cs typeface="Lato"/>
                <a:sym typeface="Lato"/>
              </a:rPr>
              <a:t>Another challenge is selecting relevant features for predicting match outcomes. While the provided features offer valuable insights into player characteristics and match conditions, there may be additional factors influencing outcomes (e.g., player form, recent performance trends, injuries). Incorporating domain-specific knowledge could help identify these factors, enhancing predictive models' power and robustness.</a:t>
            </a:r>
            <a:endParaRPr>
              <a:solidFill>
                <a:schemeClr val="lt1"/>
              </a:solidFill>
              <a:latin typeface="Poor Story"/>
              <a:ea typeface="Poor Story"/>
              <a:cs typeface="Poor Story"/>
              <a:sym typeface="Poor Stor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0"/>
          <p:cNvSpPr/>
          <p:nvPr/>
        </p:nvSpPr>
        <p:spPr>
          <a:xfrm>
            <a:off x="2351904" y="0"/>
            <a:ext cx="88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0"/>
          <p:cNvSpPr txBox="1">
            <a:spLocks noGrp="1"/>
          </p:cNvSpPr>
          <p:nvPr>
            <p:ph type="title"/>
          </p:nvPr>
        </p:nvSpPr>
        <p:spPr>
          <a:xfrm>
            <a:off x="3731244" y="762725"/>
            <a:ext cx="15516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660">
                <a:solidFill>
                  <a:srgbClr val="FFFFFF"/>
                </a:solidFill>
                <a:latin typeface="Tauri"/>
                <a:ea typeface="Tauri"/>
                <a:cs typeface="Tauri"/>
                <a:sym typeface="Tauri"/>
              </a:rPr>
              <a:t>Introduction</a:t>
            </a:r>
            <a:endParaRPr sz="1660">
              <a:solidFill>
                <a:srgbClr val="FFFFFF"/>
              </a:solidFill>
              <a:latin typeface="Tauri"/>
              <a:ea typeface="Tauri"/>
              <a:cs typeface="Tauri"/>
              <a:sym typeface="Tauri"/>
            </a:endParaRPr>
          </a:p>
        </p:txBody>
      </p:sp>
      <p:pic>
        <p:nvPicPr>
          <p:cNvPr id="630" name="Google Shape;630;p50"/>
          <p:cNvPicPr preferRelativeResize="0"/>
          <p:nvPr/>
        </p:nvPicPr>
        <p:blipFill rotWithShape="1">
          <a:blip r:embed="rId3">
            <a:alphaModFix/>
          </a:blip>
          <a:srcRect/>
          <a:stretch/>
        </p:blipFill>
        <p:spPr>
          <a:xfrm>
            <a:off x="3070350" y="706112"/>
            <a:ext cx="457372" cy="457366"/>
          </a:xfrm>
          <a:prstGeom prst="rect">
            <a:avLst/>
          </a:prstGeom>
          <a:noFill/>
          <a:ln>
            <a:noFill/>
          </a:ln>
        </p:spPr>
      </p:pic>
      <p:pic>
        <p:nvPicPr>
          <p:cNvPr id="631" name="Google Shape;631;p50"/>
          <p:cNvPicPr preferRelativeResize="0"/>
          <p:nvPr/>
        </p:nvPicPr>
        <p:blipFill rotWithShape="1">
          <a:blip r:embed="rId4">
            <a:alphaModFix/>
          </a:blip>
          <a:srcRect l="-6236" t="10402"/>
          <a:stretch/>
        </p:blipFill>
        <p:spPr>
          <a:xfrm>
            <a:off x="0" y="1"/>
            <a:ext cx="9151012" cy="5143501"/>
          </a:xfrm>
          <a:prstGeom prst="rect">
            <a:avLst/>
          </a:prstGeom>
          <a:noFill/>
          <a:ln>
            <a:noFill/>
          </a:ln>
        </p:spPr>
      </p:pic>
      <p:sp>
        <p:nvSpPr>
          <p:cNvPr id="632" name="Google Shape;632;p50"/>
          <p:cNvSpPr/>
          <p:nvPr/>
        </p:nvSpPr>
        <p:spPr>
          <a:xfrm>
            <a:off x="0" y="0"/>
            <a:ext cx="9144000" cy="5143500"/>
          </a:xfrm>
          <a:prstGeom prst="rect">
            <a:avLst/>
          </a:prstGeom>
          <a:solidFill>
            <a:srgbClr val="1D3B58">
              <a:alpha val="78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3300"/>
              </a:solidFill>
            </a:endParaRPr>
          </a:p>
        </p:txBody>
      </p:sp>
      <p:sp>
        <p:nvSpPr>
          <p:cNvPr id="633" name="Google Shape;633;p50"/>
          <p:cNvSpPr txBox="1">
            <a:spLocks noGrp="1"/>
          </p:cNvSpPr>
          <p:nvPr>
            <p:ph type="title"/>
          </p:nvPr>
        </p:nvSpPr>
        <p:spPr>
          <a:xfrm>
            <a:off x="2272800" y="2023800"/>
            <a:ext cx="4598400" cy="10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uk" sz="6000">
                <a:solidFill>
                  <a:srgbClr val="FFFFFF"/>
                </a:solidFill>
                <a:latin typeface="Tauri"/>
                <a:ea typeface="Tauri"/>
                <a:cs typeface="Tauri"/>
                <a:sym typeface="Tauri"/>
              </a:rPr>
              <a:t>THANK YOU</a:t>
            </a:r>
            <a:endParaRPr sz="6000">
              <a:solidFill>
                <a:srgbClr val="FFFFFF"/>
              </a:solidFill>
              <a:latin typeface="Tauri"/>
              <a:ea typeface="Tauri"/>
              <a:cs typeface="Tauri"/>
              <a:sym typeface="Tauri"/>
            </a:endParaRPr>
          </a:p>
        </p:txBody>
      </p:sp>
      <p:sp>
        <p:nvSpPr>
          <p:cNvPr id="634" name="Google Shape;634;p50"/>
          <p:cNvSpPr/>
          <p:nvPr/>
        </p:nvSpPr>
        <p:spPr>
          <a:xfrm>
            <a:off x="0" y="0"/>
            <a:ext cx="385800" cy="5143500"/>
          </a:xfrm>
          <a:prstGeom prst="rect">
            <a:avLst/>
          </a:prstGeom>
          <a:solidFill>
            <a:srgbClr val="ACD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0"/>
          <p:cNvSpPr/>
          <p:nvPr/>
        </p:nvSpPr>
        <p:spPr>
          <a:xfrm>
            <a:off x="385797" y="0"/>
            <a:ext cx="151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50"/>
          <p:cNvGrpSpPr/>
          <p:nvPr/>
        </p:nvGrpSpPr>
        <p:grpSpPr>
          <a:xfrm>
            <a:off x="792250" y="4672920"/>
            <a:ext cx="325016" cy="319783"/>
            <a:chOff x="3752358" y="3817349"/>
            <a:chExt cx="346056" cy="345674"/>
          </a:xfrm>
        </p:grpSpPr>
        <p:sp>
          <p:nvSpPr>
            <p:cNvPr id="637" name="Google Shape;637;p5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1" name="Google Shape;641;p50"/>
          <p:cNvPicPr preferRelativeResize="0"/>
          <p:nvPr/>
        </p:nvPicPr>
        <p:blipFill>
          <a:blip r:embed="rId5">
            <a:alphaModFix/>
          </a:blip>
          <a:stretch>
            <a:fillRect/>
          </a:stretch>
        </p:blipFill>
        <p:spPr>
          <a:xfrm>
            <a:off x="3672890" y="4681772"/>
            <a:ext cx="325000" cy="320128"/>
          </a:xfrm>
          <a:prstGeom prst="rect">
            <a:avLst/>
          </a:prstGeom>
          <a:noFill/>
          <a:ln>
            <a:noFill/>
          </a:ln>
        </p:spPr>
      </p:pic>
      <p:pic>
        <p:nvPicPr>
          <p:cNvPr id="642" name="Google Shape;642;p50"/>
          <p:cNvPicPr preferRelativeResize="0"/>
          <p:nvPr/>
        </p:nvPicPr>
        <p:blipFill>
          <a:blip r:embed="rId6">
            <a:alphaModFix/>
          </a:blip>
          <a:stretch>
            <a:fillRect/>
          </a:stretch>
        </p:blipFill>
        <p:spPr>
          <a:xfrm>
            <a:off x="6628326" y="4720923"/>
            <a:ext cx="275900" cy="271800"/>
          </a:xfrm>
          <a:prstGeom prst="rect">
            <a:avLst/>
          </a:prstGeom>
          <a:noFill/>
          <a:ln>
            <a:noFill/>
          </a:ln>
        </p:spPr>
      </p:pic>
      <p:sp>
        <p:nvSpPr>
          <p:cNvPr id="643" name="Google Shape;643;p50"/>
          <p:cNvSpPr txBox="1"/>
          <p:nvPr/>
        </p:nvSpPr>
        <p:spPr>
          <a:xfrm>
            <a:off x="1207220" y="4720914"/>
            <a:ext cx="1771500" cy="241800"/>
          </a:xfrm>
          <a:prstGeom prst="rect">
            <a:avLst/>
          </a:prstGeom>
          <a:noFill/>
          <a:ln>
            <a:noFill/>
          </a:ln>
        </p:spPr>
        <p:txBody>
          <a:bodyPr spcFirstLastPara="1" wrap="square" lIns="0" tIns="10775" rIns="0" bIns="0" anchor="t" anchorCtr="0">
            <a:spAutoFit/>
          </a:bodyPr>
          <a:lstStyle/>
          <a:p>
            <a:pPr marL="12700" marR="5080" lvl="0" indent="0" algn="l" rtl="0">
              <a:lnSpc>
                <a:spcPct val="100699"/>
              </a:lnSpc>
              <a:spcBef>
                <a:spcPts val="0"/>
              </a:spcBef>
              <a:spcAft>
                <a:spcPts val="0"/>
              </a:spcAft>
              <a:buNone/>
            </a:pPr>
            <a:r>
              <a:rPr lang="uk" sz="1500" u="sng">
                <a:solidFill>
                  <a:srgbClr val="ACDF77"/>
                </a:solidFill>
                <a:latin typeface="Quicksand"/>
                <a:ea typeface="Quicksand"/>
                <a:cs typeface="Quicksand"/>
                <a:sym typeface="Quicksand"/>
                <a:hlinkClick r:id="rId7">
                  <a:extLst>
                    <a:ext uri="{A12FA001-AC4F-418D-AE19-62706E023703}">
                      <ahyp:hlinkClr xmlns:ahyp="http://schemas.microsoft.com/office/drawing/2018/hyperlinkcolor" val="tx"/>
                    </a:ext>
                  </a:extLst>
                </a:hlinkClick>
              </a:rPr>
              <a:t>in/samaherbrahem</a:t>
            </a:r>
            <a:endParaRPr sz="1500">
              <a:solidFill>
                <a:srgbClr val="ACDF77"/>
              </a:solidFill>
              <a:latin typeface="Quicksand"/>
              <a:ea typeface="Quicksand"/>
              <a:cs typeface="Quicksand"/>
              <a:sym typeface="Quicksand"/>
            </a:endParaRPr>
          </a:p>
        </p:txBody>
      </p:sp>
      <p:sp>
        <p:nvSpPr>
          <p:cNvPr id="644" name="Google Shape;644;p50"/>
          <p:cNvSpPr txBox="1"/>
          <p:nvPr/>
        </p:nvSpPr>
        <p:spPr>
          <a:xfrm>
            <a:off x="4087949" y="4758475"/>
            <a:ext cx="2071800" cy="195600"/>
          </a:xfrm>
          <a:prstGeom prst="rect">
            <a:avLst/>
          </a:prstGeom>
          <a:noFill/>
          <a:ln>
            <a:noFill/>
          </a:ln>
        </p:spPr>
        <p:txBody>
          <a:bodyPr spcFirstLastPara="1" wrap="square" lIns="0" tIns="10775" rIns="0" bIns="0" anchor="t" anchorCtr="0">
            <a:spAutoFit/>
          </a:bodyPr>
          <a:lstStyle/>
          <a:p>
            <a:pPr marL="12700" marR="5080" lvl="0" indent="0" algn="l" rtl="0">
              <a:lnSpc>
                <a:spcPct val="100699"/>
              </a:lnSpc>
              <a:spcBef>
                <a:spcPts val="0"/>
              </a:spcBef>
              <a:spcAft>
                <a:spcPts val="0"/>
              </a:spcAft>
              <a:buNone/>
            </a:pPr>
            <a:r>
              <a:rPr lang="uk" sz="1200" u="sng">
                <a:solidFill>
                  <a:srgbClr val="ACDF77"/>
                </a:solidFill>
                <a:latin typeface="Quicksand"/>
                <a:ea typeface="Quicksand"/>
                <a:cs typeface="Quicksand"/>
                <a:sym typeface="Quicksand"/>
                <a:hlinkClick r:id="rId8">
                  <a:extLst>
                    <a:ext uri="{A12FA001-AC4F-418D-AE19-62706E023703}">
                      <ahyp:hlinkClr xmlns:ahyp="http://schemas.microsoft.com/office/drawing/2018/hyperlinkcolor" val="tx"/>
                    </a:ext>
                  </a:extLst>
                </a:hlinkClick>
              </a:rPr>
              <a:t>github.com/SamaherUNIMI</a:t>
            </a:r>
            <a:endParaRPr sz="1200">
              <a:solidFill>
                <a:srgbClr val="ACDF77"/>
              </a:solidFill>
              <a:latin typeface="Quicksand"/>
              <a:ea typeface="Quicksand"/>
              <a:cs typeface="Quicksand"/>
              <a:sym typeface="Quicksand"/>
            </a:endParaRPr>
          </a:p>
        </p:txBody>
      </p:sp>
      <p:sp>
        <p:nvSpPr>
          <p:cNvPr id="645" name="Google Shape;645;p50"/>
          <p:cNvSpPr txBox="1"/>
          <p:nvPr/>
        </p:nvSpPr>
        <p:spPr>
          <a:xfrm>
            <a:off x="6994632" y="4720969"/>
            <a:ext cx="1922100" cy="226500"/>
          </a:xfrm>
          <a:prstGeom prst="rect">
            <a:avLst/>
          </a:prstGeom>
          <a:noFill/>
          <a:ln>
            <a:noFill/>
          </a:ln>
        </p:spPr>
        <p:txBody>
          <a:bodyPr spcFirstLastPara="1" wrap="square" lIns="0" tIns="10775" rIns="0" bIns="0" anchor="t" anchorCtr="0">
            <a:spAutoFit/>
          </a:bodyPr>
          <a:lstStyle/>
          <a:p>
            <a:pPr marL="12700" marR="5080" lvl="0" indent="0" algn="l" rtl="0">
              <a:lnSpc>
                <a:spcPct val="100699"/>
              </a:lnSpc>
              <a:spcBef>
                <a:spcPts val="0"/>
              </a:spcBef>
              <a:spcAft>
                <a:spcPts val="0"/>
              </a:spcAft>
              <a:buNone/>
            </a:pPr>
            <a:r>
              <a:rPr lang="uk" u="sng">
                <a:solidFill>
                  <a:srgbClr val="ACDF77"/>
                </a:solidFill>
                <a:latin typeface="Quicksand"/>
                <a:ea typeface="Quicksand"/>
                <a:cs typeface="Quicksand"/>
                <a:sym typeface="Quicksand"/>
                <a:hlinkClick r:id="rId9">
                  <a:extLst>
                    <a:ext uri="{A12FA001-AC4F-418D-AE19-62706E023703}">
                      <ahyp:hlinkClr xmlns:ahyp="http://schemas.microsoft.com/office/drawing/2018/hyperlinkcolor" val="tx"/>
                    </a:ext>
                  </a:extLst>
                </a:hlinkClick>
              </a:rPr>
              <a:t>samaherbrahem.com</a:t>
            </a:r>
            <a:endParaRPr>
              <a:solidFill>
                <a:srgbClr val="ACDF77"/>
              </a:solidFill>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p:nvPr/>
        </p:nvSpPr>
        <p:spPr>
          <a:xfrm>
            <a:off x="0" y="0"/>
            <a:ext cx="6334200" cy="2017200"/>
          </a:xfrm>
          <a:prstGeom prst="rect">
            <a:avLst/>
          </a:prstGeom>
          <a:solidFill>
            <a:srgbClr val="ACD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0" y="2111225"/>
            <a:ext cx="6334200" cy="518400"/>
          </a:xfrm>
          <a:prstGeom prst="rect">
            <a:avLst/>
          </a:prstGeom>
          <a:solidFill>
            <a:srgbClr val="813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6334200" y="0"/>
            <a:ext cx="28098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6"/>
          <p:cNvPicPr preferRelativeResize="0"/>
          <p:nvPr/>
        </p:nvPicPr>
        <p:blipFill rotWithShape="1">
          <a:blip r:embed="rId3">
            <a:alphaModFix/>
          </a:blip>
          <a:srcRect l="11175" r="19365"/>
          <a:stretch/>
        </p:blipFill>
        <p:spPr>
          <a:xfrm>
            <a:off x="6334200" y="0"/>
            <a:ext cx="2857425" cy="5143501"/>
          </a:xfrm>
          <a:prstGeom prst="rect">
            <a:avLst/>
          </a:prstGeom>
          <a:noFill/>
          <a:ln>
            <a:noFill/>
          </a:ln>
        </p:spPr>
      </p:pic>
      <p:sp>
        <p:nvSpPr>
          <p:cNvPr id="99" name="Google Shape;99;p16"/>
          <p:cNvSpPr/>
          <p:nvPr/>
        </p:nvSpPr>
        <p:spPr>
          <a:xfrm>
            <a:off x="626867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rot="-5400000">
            <a:off x="3129450" y="-1164125"/>
            <a:ext cx="103800" cy="636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txBox="1">
            <a:spLocks noGrp="1"/>
          </p:cNvSpPr>
          <p:nvPr>
            <p:ph type="title"/>
          </p:nvPr>
        </p:nvSpPr>
        <p:spPr>
          <a:xfrm>
            <a:off x="422550" y="200675"/>
            <a:ext cx="2425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uk">
                <a:solidFill>
                  <a:srgbClr val="1D3B58"/>
                </a:solidFill>
                <a:latin typeface="Tauri"/>
                <a:ea typeface="Tauri"/>
                <a:cs typeface="Tauri"/>
                <a:sym typeface="Tauri"/>
              </a:rPr>
              <a:t>TENNIS 101</a:t>
            </a:r>
            <a:endParaRPr>
              <a:solidFill>
                <a:srgbClr val="1D3B58"/>
              </a:solidFill>
              <a:latin typeface="Tauri"/>
              <a:ea typeface="Tauri"/>
              <a:cs typeface="Tauri"/>
              <a:sym typeface="Tauri"/>
            </a:endParaRPr>
          </a:p>
          <a:p>
            <a:pPr marL="0" lvl="0" indent="0" algn="l" rtl="0">
              <a:spcBef>
                <a:spcPts val="0"/>
              </a:spcBef>
              <a:spcAft>
                <a:spcPts val="0"/>
              </a:spcAft>
              <a:buNone/>
            </a:pPr>
            <a:endParaRPr>
              <a:solidFill>
                <a:srgbClr val="1D3B58"/>
              </a:solidFill>
              <a:latin typeface="Tauri"/>
              <a:ea typeface="Tauri"/>
              <a:cs typeface="Tauri"/>
              <a:sym typeface="Tauri"/>
            </a:endParaRPr>
          </a:p>
        </p:txBody>
      </p:sp>
      <p:sp>
        <p:nvSpPr>
          <p:cNvPr id="102" name="Google Shape;102;p16"/>
          <p:cNvSpPr txBox="1"/>
          <p:nvPr/>
        </p:nvSpPr>
        <p:spPr>
          <a:xfrm>
            <a:off x="422550" y="773375"/>
            <a:ext cx="5292600" cy="124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200">
                <a:solidFill>
                  <a:srgbClr val="1D3B58"/>
                </a:solidFill>
                <a:latin typeface="Lato"/>
                <a:ea typeface="Lato"/>
                <a:cs typeface="Lato"/>
                <a:sym typeface="Lato"/>
              </a:rPr>
              <a:t>This project is conducted within the framework of the Statistical Learning course led by Prof.  Silvia Salini at the University of Milan. Its core objectives entail the exploration and application of various statistical learning techniques, including both supervised and unsupervised learning paradigms.</a:t>
            </a:r>
            <a:endParaRPr sz="1200">
              <a:solidFill>
                <a:srgbClr val="1D3B58"/>
              </a:solidFill>
              <a:latin typeface="Lato"/>
              <a:ea typeface="Lato"/>
              <a:cs typeface="Lato"/>
              <a:sym typeface="Lato"/>
            </a:endParaRPr>
          </a:p>
          <a:p>
            <a:pPr marL="0" lvl="0" indent="0" algn="l" rtl="0">
              <a:spcBef>
                <a:spcPts val="0"/>
              </a:spcBef>
              <a:spcAft>
                <a:spcPts val="0"/>
              </a:spcAft>
              <a:buNone/>
            </a:pPr>
            <a:endParaRPr>
              <a:solidFill>
                <a:srgbClr val="1D3B58"/>
              </a:solidFill>
              <a:latin typeface="Poor Story"/>
              <a:ea typeface="Poor Story"/>
              <a:cs typeface="Poor Story"/>
              <a:sym typeface="Poor Story"/>
            </a:endParaRPr>
          </a:p>
        </p:txBody>
      </p:sp>
      <p:grpSp>
        <p:nvGrpSpPr>
          <p:cNvPr id="103" name="Google Shape;103;p16"/>
          <p:cNvGrpSpPr/>
          <p:nvPr/>
        </p:nvGrpSpPr>
        <p:grpSpPr>
          <a:xfrm>
            <a:off x="441828" y="2183551"/>
            <a:ext cx="5554600" cy="400200"/>
            <a:chOff x="289428" y="2183551"/>
            <a:chExt cx="5554600" cy="400200"/>
          </a:xfrm>
        </p:grpSpPr>
        <p:sp>
          <p:nvSpPr>
            <p:cNvPr id="104" name="Google Shape;104;p16"/>
            <p:cNvSpPr txBox="1"/>
            <p:nvPr/>
          </p:nvSpPr>
          <p:spPr>
            <a:xfrm>
              <a:off x="289428" y="2183551"/>
              <a:ext cx="82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b="1">
                  <a:solidFill>
                    <a:schemeClr val="lt1"/>
                  </a:solidFill>
                  <a:latin typeface="Cuprum"/>
                  <a:ea typeface="Cuprum"/>
                  <a:cs typeface="Cuprum"/>
                  <a:sym typeface="Cuprum"/>
                </a:rPr>
                <a:t>POINTS</a:t>
              </a:r>
              <a:endParaRPr b="1">
                <a:solidFill>
                  <a:schemeClr val="lt1"/>
                </a:solidFill>
                <a:latin typeface="Cuprum"/>
                <a:ea typeface="Cuprum"/>
                <a:cs typeface="Cuprum"/>
                <a:sym typeface="Cuprum"/>
              </a:endParaRPr>
            </a:p>
          </p:txBody>
        </p:sp>
        <p:sp>
          <p:nvSpPr>
            <p:cNvPr id="105" name="Google Shape;105;p16"/>
            <p:cNvSpPr txBox="1"/>
            <p:nvPr/>
          </p:nvSpPr>
          <p:spPr>
            <a:xfrm>
              <a:off x="1865065" y="2183551"/>
              <a:ext cx="82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b="1">
                  <a:solidFill>
                    <a:schemeClr val="lt1"/>
                  </a:solidFill>
                  <a:latin typeface="Cuprum"/>
                  <a:ea typeface="Cuprum"/>
                  <a:cs typeface="Cuprum"/>
                  <a:sym typeface="Cuprum"/>
                </a:rPr>
                <a:t>GAMES</a:t>
              </a:r>
              <a:endParaRPr b="1">
                <a:solidFill>
                  <a:schemeClr val="lt1"/>
                </a:solidFill>
                <a:latin typeface="Cuprum"/>
                <a:ea typeface="Cuprum"/>
                <a:cs typeface="Cuprum"/>
                <a:sym typeface="Cuprum"/>
              </a:endParaRPr>
            </a:p>
          </p:txBody>
        </p:sp>
        <p:sp>
          <p:nvSpPr>
            <p:cNvPr id="106" name="Google Shape;106;p16"/>
            <p:cNvSpPr txBox="1"/>
            <p:nvPr/>
          </p:nvSpPr>
          <p:spPr>
            <a:xfrm>
              <a:off x="3440703" y="2183551"/>
              <a:ext cx="82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b="1">
                  <a:solidFill>
                    <a:schemeClr val="lt1"/>
                  </a:solidFill>
                  <a:latin typeface="Cuprum"/>
                  <a:ea typeface="Cuprum"/>
                  <a:cs typeface="Cuprum"/>
                  <a:sym typeface="Cuprum"/>
                </a:rPr>
                <a:t>SETS</a:t>
              </a:r>
              <a:endParaRPr b="1">
                <a:solidFill>
                  <a:schemeClr val="lt1"/>
                </a:solidFill>
                <a:latin typeface="Cuprum"/>
                <a:ea typeface="Cuprum"/>
                <a:cs typeface="Cuprum"/>
                <a:sym typeface="Cuprum"/>
              </a:endParaRPr>
            </a:p>
          </p:txBody>
        </p:sp>
        <p:sp>
          <p:nvSpPr>
            <p:cNvPr id="107" name="Google Shape;107;p16"/>
            <p:cNvSpPr txBox="1"/>
            <p:nvPr/>
          </p:nvSpPr>
          <p:spPr>
            <a:xfrm>
              <a:off x="5016328" y="2183551"/>
              <a:ext cx="82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b="1">
                  <a:solidFill>
                    <a:schemeClr val="lt1"/>
                  </a:solidFill>
                  <a:latin typeface="Cuprum"/>
                  <a:ea typeface="Cuprum"/>
                  <a:cs typeface="Cuprum"/>
                  <a:sym typeface="Cuprum"/>
                </a:rPr>
                <a:t>MATCH</a:t>
              </a:r>
              <a:endParaRPr b="1">
                <a:solidFill>
                  <a:schemeClr val="lt1"/>
                </a:solidFill>
                <a:latin typeface="Cuprum"/>
                <a:ea typeface="Cuprum"/>
                <a:cs typeface="Cuprum"/>
                <a:sym typeface="Cuprum"/>
              </a:endParaRPr>
            </a:p>
          </p:txBody>
        </p:sp>
        <p:cxnSp>
          <p:nvCxnSpPr>
            <p:cNvPr id="108" name="Google Shape;108;p16"/>
            <p:cNvCxnSpPr>
              <a:stCxn id="104" idx="3"/>
              <a:endCxn id="105" idx="1"/>
            </p:cNvCxnSpPr>
            <p:nvPr/>
          </p:nvCxnSpPr>
          <p:spPr>
            <a:xfrm>
              <a:off x="1117128" y="2383651"/>
              <a:ext cx="747900" cy="0"/>
            </a:xfrm>
            <a:prstGeom prst="straightConnector1">
              <a:avLst/>
            </a:prstGeom>
            <a:noFill/>
            <a:ln w="9525" cap="flat" cmpd="sng">
              <a:solidFill>
                <a:schemeClr val="lt1"/>
              </a:solidFill>
              <a:prstDash val="solid"/>
              <a:round/>
              <a:headEnd type="none" w="med" len="med"/>
              <a:tailEnd type="triangle" w="med" len="med"/>
            </a:ln>
          </p:spPr>
        </p:cxnSp>
        <p:cxnSp>
          <p:nvCxnSpPr>
            <p:cNvPr id="109" name="Google Shape;109;p16"/>
            <p:cNvCxnSpPr>
              <a:stCxn id="105" idx="3"/>
              <a:endCxn id="106" idx="1"/>
            </p:cNvCxnSpPr>
            <p:nvPr/>
          </p:nvCxnSpPr>
          <p:spPr>
            <a:xfrm>
              <a:off x="2692765" y="2383651"/>
              <a:ext cx="747900" cy="0"/>
            </a:xfrm>
            <a:prstGeom prst="straightConnector1">
              <a:avLst/>
            </a:prstGeom>
            <a:noFill/>
            <a:ln w="9525" cap="flat" cmpd="sng">
              <a:solidFill>
                <a:schemeClr val="lt1"/>
              </a:solidFill>
              <a:prstDash val="solid"/>
              <a:round/>
              <a:headEnd type="none" w="med" len="med"/>
              <a:tailEnd type="triangle" w="med" len="med"/>
            </a:ln>
          </p:spPr>
        </p:cxnSp>
        <p:cxnSp>
          <p:nvCxnSpPr>
            <p:cNvPr id="110" name="Google Shape;110;p16"/>
            <p:cNvCxnSpPr>
              <a:stCxn id="106" idx="3"/>
              <a:endCxn id="107" idx="1"/>
            </p:cNvCxnSpPr>
            <p:nvPr/>
          </p:nvCxnSpPr>
          <p:spPr>
            <a:xfrm>
              <a:off x="4268403" y="2383651"/>
              <a:ext cx="747900" cy="0"/>
            </a:xfrm>
            <a:prstGeom prst="straightConnector1">
              <a:avLst/>
            </a:prstGeom>
            <a:noFill/>
            <a:ln w="9525" cap="flat" cmpd="sng">
              <a:solidFill>
                <a:schemeClr val="lt1"/>
              </a:solidFill>
              <a:prstDash val="solid"/>
              <a:round/>
              <a:headEnd type="none" w="med" len="med"/>
              <a:tailEnd type="triangle" w="med" len="med"/>
            </a:ln>
          </p:spPr>
        </p:cxnSp>
      </p:grpSp>
      <p:sp>
        <p:nvSpPr>
          <p:cNvPr id="111" name="Google Shape;111;p16"/>
          <p:cNvSpPr/>
          <p:nvPr/>
        </p:nvSpPr>
        <p:spPr>
          <a:xfrm>
            <a:off x="0" y="2805425"/>
            <a:ext cx="6268800" cy="23382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txBox="1"/>
          <p:nvPr/>
        </p:nvSpPr>
        <p:spPr>
          <a:xfrm>
            <a:off x="289428" y="3004376"/>
            <a:ext cx="82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b="1">
                <a:solidFill>
                  <a:schemeClr val="lt1"/>
                </a:solidFill>
                <a:latin typeface="Cuprum"/>
                <a:ea typeface="Cuprum"/>
                <a:cs typeface="Cuprum"/>
                <a:sym typeface="Cuprum"/>
              </a:rPr>
              <a:t>SERVE</a:t>
            </a:r>
            <a:endParaRPr b="1">
              <a:solidFill>
                <a:schemeClr val="lt1"/>
              </a:solidFill>
              <a:latin typeface="Cuprum"/>
              <a:ea typeface="Cuprum"/>
              <a:cs typeface="Cuprum"/>
              <a:sym typeface="Cuprum"/>
            </a:endParaRPr>
          </a:p>
        </p:txBody>
      </p:sp>
      <p:sp>
        <p:nvSpPr>
          <p:cNvPr id="113" name="Google Shape;113;p16"/>
          <p:cNvSpPr txBox="1"/>
          <p:nvPr/>
        </p:nvSpPr>
        <p:spPr>
          <a:xfrm>
            <a:off x="1583628" y="4418426"/>
            <a:ext cx="82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b="1">
                <a:solidFill>
                  <a:schemeClr val="lt1"/>
                </a:solidFill>
                <a:latin typeface="Cuprum"/>
                <a:ea typeface="Cuprum"/>
                <a:cs typeface="Cuprum"/>
                <a:sym typeface="Cuprum"/>
              </a:rPr>
              <a:t>ACE</a:t>
            </a:r>
            <a:endParaRPr b="1">
              <a:solidFill>
                <a:schemeClr val="lt1"/>
              </a:solidFill>
              <a:latin typeface="Cuprum"/>
              <a:ea typeface="Cuprum"/>
              <a:cs typeface="Cuprum"/>
              <a:sym typeface="Cuprum"/>
            </a:endParaRPr>
          </a:p>
        </p:txBody>
      </p:sp>
      <p:sp>
        <p:nvSpPr>
          <p:cNvPr id="114" name="Google Shape;114;p16"/>
          <p:cNvSpPr txBox="1"/>
          <p:nvPr/>
        </p:nvSpPr>
        <p:spPr>
          <a:xfrm>
            <a:off x="2848353" y="3004376"/>
            <a:ext cx="827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b="1">
                <a:solidFill>
                  <a:schemeClr val="lt1"/>
                </a:solidFill>
                <a:latin typeface="Cuprum"/>
                <a:ea typeface="Cuprum"/>
                <a:cs typeface="Cuprum"/>
                <a:sym typeface="Cuprum"/>
              </a:rPr>
              <a:t>DOUBLE FAULT</a:t>
            </a:r>
            <a:endParaRPr b="1">
              <a:solidFill>
                <a:schemeClr val="lt1"/>
              </a:solidFill>
              <a:latin typeface="Cuprum"/>
              <a:ea typeface="Cuprum"/>
              <a:cs typeface="Cuprum"/>
              <a:sym typeface="Cuprum"/>
            </a:endParaRPr>
          </a:p>
        </p:txBody>
      </p:sp>
      <p:sp>
        <p:nvSpPr>
          <p:cNvPr id="115" name="Google Shape;115;p16"/>
          <p:cNvSpPr txBox="1"/>
          <p:nvPr/>
        </p:nvSpPr>
        <p:spPr>
          <a:xfrm>
            <a:off x="4144703" y="4310726"/>
            <a:ext cx="827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b="1">
                <a:solidFill>
                  <a:schemeClr val="lt1"/>
                </a:solidFill>
                <a:latin typeface="Cuprum"/>
                <a:ea typeface="Cuprum"/>
                <a:cs typeface="Cuprum"/>
                <a:sym typeface="Cuprum"/>
              </a:rPr>
              <a:t>BREAK POINT</a:t>
            </a:r>
            <a:endParaRPr b="1">
              <a:solidFill>
                <a:schemeClr val="lt1"/>
              </a:solidFill>
              <a:latin typeface="Cuprum"/>
              <a:ea typeface="Cuprum"/>
              <a:cs typeface="Cuprum"/>
              <a:sym typeface="Cuprum"/>
            </a:endParaRPr>
          </a:p>
        </p:txBody>
      </p:sp>
      <p:sp>
        <p:nvSpPr>
          <p:cNvPr id="116" name="Google Shape;116;p16"/>
          <p:cNvSpPr txBox="1"/>
          <p:nvPr/>
        </p:nvSpPr>
        <p:spPr>
          <a:xfrm>
            <a:off x="5246378" y="3112076"/>
            <a:ext cx="827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b="1">
                <a:solidFill>
                  <a:schemeClr val="lt1"/>
                </a:solidFill>
                <a:latin typeface="Cuprum"/>
                <a:ea typeface="Cuprum"/>
                <a:cs typeface="Cuprum"/>
                <a:sym typeface="Cuprum"/>
              </a:rPr>
              <a:t>GRAND SLAM</a:t>
            </a:r>
            <a:endParaRPr b="1">
              <a:solidFill>
                <a:schemeClr val="lt1"/>
              </a:solidFill>
              <a:latin typeface="Cuprum"/>
              <a:ea typeface="Cuprum"/>
              <a:cs typeface="Cuprum"/>
              <a:sym typeface="Cuprum"/>
            </a:endParaRPr>
          </a:p>
        </p:txBody>
      </p:sp>
      <p:cxnSp>
        <p:nvCxnSpPr>
          <p:cNvPr id="117" name="Google Shape;117;p16"/>
          <p:cNvCxnSpPr>
            <a:stCxn id="112" idx="3"/>
            <a:endCxn id="113" idx="1"/>
          </p:cNvCxnSpPr>
          <p:nvPr/>
        </p:nvCxnSpPr>
        <p:spPr>
          <a:xfrm>
            <a:off x="1117128" y="3204476"/>
            <a:ext cx="466500" cy="1413900"/>
          </a:xfrm>
          <a:prstGeom prst="curvedConnector3">
            <a:avLst>
              <a:gd name="adj1" fmla="val 50000"/>
            </a:avLst>
          </a:prstGeom>
          <a:noFill/>
          <a:ln w="9525" cap="flat" cmpd="sng">
            <a:solidFill>
              <a:srgbClr val="EFEFEF"/>
            </a:solidFill>
            <a:prstDash val="solid"/>
            <a:round/>
            <a:headEnd type="none" w="med" len="med"/>
            <a:tailEnd type="none" w="med" len="med"/>
          </a:ln>
        </p:spPr>
      </p:cxnSp>
      <p:cxnSp>
        <p:nvCxnSpPr>
          <p:cNvPr id="118" name="Google Shape;118;p16"/>
          <p:cNvCxnSpPr>
            <a:stCxn id="113" idx="3"/>
            <a:endCxn id="114" idx="1"/>
          </p:cNvCxnSpPr>
          <p:nvPr/>
        </p:nvCxnSpPr>
        <p:spPr>
          <a:xfrm rot="10800000" flipH="1">
            <a:off x="2411328" y="3312326"/>
            <a:ext cx="437100" cy="1306200"/>
          </a:xfrm>
          <a:prstGeom prst="curvedConnector3">
            <a:avLst>
              <a:gd name="adj1" fmla="val 49991"/>
            </a:avLst>
          </a:prstGeom>
          <a:noFill/>
          <a:ln w="9525" cap="flat" cmpd="sng">
            <a:solidFill>
              <a:srgbClr val="EFEFEF"/>
            </a:solidFill>
            <a:prstDash val="solid"/>
            <a:round/>
            <a:headEnd type="none" w="med" len="med"/>
            <a:tailEnd type="none" w="med" len="med"/>
          </a:ln>
        </p:spPr>
      </p:cxnSp>
      <p:cxnSp>
        <p:nvCxnSpPr>
          <p:cNvPr id="119" name="Google Shape;119;p16"/>
          <p:cNvCxnSpPr>
            <a:stCxn id="114" idx="3"/>
            <a:endCxn id="115" idx="1"/>
          </p:cNvCxnSpPr>
          <p:nvPr/>
        </p:nvCxnSpPr>
        <p:spPr>
          <a:xfrm>
            <a:off x="3676053" y="3312176"/>
            <a:ext cx="468600" cy="1306500"/>
          </a:xfrm>
          <a:prstGeom prst="curvedConnector3">
            <a:avLst>
              <a:gd name="adj1" fmla="val 50005"/>
            </a:avLst>
          </a:prstGeom>
          <a:noFill/>
          <a:ln w="9525" cap="flat" cmpd="sng">
            <a:solidFill>
              <a:srgbClr val="EFEFEF"/>
            </a:solidFill>
            <a:prstDash val="solid"/>
            <a:round/>
            <a:headEnd type="none" w="med" len="med"/>
            <a:tailEnd type="none" w="med" len="med"/>
          </a:ln>
        </p:spPr>
      </p:cxnSp>
      <p:cxnSp>
        <p:nvCxnSpPr>
          <p:cNvPr id="120" name="Google Shape;120;p16"/>
          <p:cNvCxnSpPr>
            <a:stCxn id="115" idx="3"/>
            <a:endCxn id="116" idx="1"/>
          </p:cNvCxnSpPr>
          <p:nvPr/>
        </p:nvCxnSpPr>
        <p:spPr>
          <a:xfrm rot="10800000" flipH="1">
            <a:off x="4972403" y="3420026"/>
            <a:ext cx="273900" cy="1198500"/>
          </a:xfrm>
          <a:prstGeom prst="curvedConnector3">
            <a:avLst>
              <a:gd name="adj1" fmla="val 50014"/>
            </a:avLst>
          </a:prstGeom>
          <a:noFill/>
          <a:ln w="9525" cap="flat" cmpd="sng">
            <a:solidFill>
              <a:srgbClr val="EFEFEF"/>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p:nvPr/>
        </p:nvSpPr>
        <p:spPr>
          <a:xfrm>
            <a:off x="1771425" y="0"/>
            <a:ext cx="73725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0" y="0"/>
            <a:ext cx="17703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7"/>
          <p:cNvPicPr preferRelativeResize="0"/>
          <p:nvPr/>
        </p:nvPicPr>
        <p:blipFill rotWithShape="1">
          <a:blip r:embed="rId3">
            <a:alphaModFix/>
          </a:blip>
          <a:srcRect l="32832" r="21247"/>
          <a:stretch/>
        </p:blipFill>
        <p:spPr>
          <a:xfrm>
            <a:off x="-1" y="0"/>
            <a:ext cx="1770300" cy="5143501"/>
          </a:xfrm>
          <a:prstGeom prst="rect">
            <a:avLst/>
          </a:prstGeom>
          <a:noFill/>
          <a:ln>
            <a:noFill/>
          </a:ln>
        </p:spPr>
      </p:pic>
      <p:sp>
        <p:nvSpPr>
          <p:cNvPr id="128" name="Google Shape;128;p17"/>
          <p:cNvSpPr/>
          <p:nvPr/>
        </p:nvSpPr>
        <p:spPr>
          <a:xfrm>
            <a:off x="1687150"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rot="-5400000">
            <a:off x="5391525" y="-1888100"/>
            <a:ext cx="132300" cy="7372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txBox="1">
            <a:spLocks noGrp="1"/>
          </p:cNvSpPr>
          <p:nvPr>
            <p:ph type="title"/>
          </p:nvPr>
        </p:nvSpPr>
        <p:spPr>
          <a:xfrm>
            <a:off x="2279925" y="302150"/>
            <a:ext cx="2060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uk">
                <a:solidFill>
                  <a:srgbClr val="ACDF77"/>
                </a:solidFill>
                <a:latin typeface="Tauri"/>
                <a:ea typeface="Tauri"/>
                <a:cs typeface="Tauri"/>
                <a:sym typeface="Tauri"/>
              </a:rPr>
              <a:t>DATASET</a:t>
            </a:r>
            <a:endParaRPr>
              <a:solidFill>
                <a:srgbClr val="ACDF77"/>
              </a:solidFill>
              <a:latin typeface="Tauri"/>
              <a:ea typeface="Tauri"/>
              <a:cs typeface="Tauri"/>
              <a:sym typeface="Tauri"/>
            </a:endParaRPr>
          </a:p>
        </p:txBody>
      </p:sp>
      <p:sp>
        <p:nvSpPr>
          <p:cNvPr id="131" name="Google Shape;131;p17"/>
          <p:cNvSpPr txBox="1"/>
          <p:nvPr/>
        </p:nvSpPr>
        <p:spPr>
          <a:xfrm>
            <a:off x="2279925" y="942975"/>
            <a:ext cx="6404700" cy="86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sz="1300" b="1">
                <a:solidFill>
                  <a:srgbClr val="ACDF77"/>
                </a:solidFill>
                <a:latin typeface="Lato"/>
                <a:ea typeface="Lato"/>
                <a:cs typeface="Lato"/>
                <a:sym typeface="Lato"/>
              </a:rPr>
              <a:t>Data Source:</a:t>
            </a:r>
            <a:r>
              <a:rPr lang="uk" sz="1300">
                <a:solidFill>
                  <a:srgbClr val="FFFFFF"/>
                </a:solidFill>
                <a:latin typeface="Lato"/>
                <a:ea typeface="Lato"/>
                <a:cs typeface="Lato"/>
                <a:sym typeface="Lato"/>
              </a:rPr>
              <a:t> Github repository maintained by Jeff Sackmann</a:t>
            </a:r>
            <a:endParaRPr sz="1300">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uk" sz="1300" b="1">
                <a:solidFill>
                  <a:srgbClr val="ACDF77"/>
                </a:solidFill>
                <a:latin typeface="Lato"/>
                <a:ea typeface="Lato"/>
                <a:cs typeface="Lato"/>
                <a:sym typeface="Lato"/>
              </a:rPr>
              <a:t>Initial Condition:</a:t>
            </a:r>
            <a:r>
              <a:rPr lang="uk" sz="1300" b="1">
                <a:solidFill>
                  <a:srgbClr val="FFFFFF"/>
                </a:solidFill>
                <a:latin typeface="Lato"/>
                <a:ea typeface="Lato"/>
                <a:cs typeface="Lato"/>
                <a:sym typeface="Lato"/>
              </a:rPr>
              <a:t> </a:t>
            </a:r>
            <a:r>
              <a:rPr lang="uk" sz="1300">
                <a:solidFill>
                  <a:srgbClr val="FFFFFF"/>
                </a:solidFill>
                <a:latin typeface="Lato"/>
                <a:ea typeface="Lato"/>
                <a:cs typeface="Lato"/>
                <a:sym typeface="Lato"/>
              </a:rPr>
              <a:t>2,800 women’s singles WTA tour matches in the year 2023 | 50 Var</a:t>
            </a:r>
            <a:endParaRPr sz="1300">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p:txBody>
      </p:sp>
      <p:sp>
        <p:nvSpPr>
          <p:cNvPr id="132" name="Google Shape;132;p17"/>
          <p:cNvSpPr txBox="1"/>
          <p:nvPr/>
        </p:nvSpPr>
        <p:spPr>
          <a:xfrm>
            <a:off x="2543013" y="2971450"/>
            <a:ext cx="1504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sz="1200">
                <a:solidFill>
                  <a:srgbClr val="ACDF77"/>
                </a:solidFill>
                <a:latin typeface="Lato"/>
                <a:ea typeface="Lato"/>
                <a:cs typeface="Lato"/>
                <a:sym typeface="Lato"/>
              </a:rPr>
              <a:t>Winner &amp; Loser Performance Stats </a:t>
            </a:r>
            <a:endParaRPr sz="1200">
              <a:solidFill>
                <a:srgbClr val="ACDF77"/>
              </a:solidFill>
              <a:latin typeface="Lato"/>
              <a:ea typeface="Lato"/>
              <a:cs typeface="Lato"/>
              <a:sym typeface="Lato"/>
            </a:endParaRPr>
          </a:p>
        </p:txBody>
      </p:sp>
      <p:sp>
        <p:nvSpPr>
          <p:cNvPr id="133" name="Google Shape;133;p17"/>
          <p:cNvSpPr txBox="1"/>
          <p:nvPr/>
        </p:nvSpPr>
        <p:spPr>
          <a:xfrm>
            <a:off x="4687450" y="2971450"/>
            <a:ext cx="1504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uk" sz="1200">
                <a:solidFill>
                  <a:srgbClr val="ACDF77"/>
                </a:solidFill>
                <a:latin typeface="Lato"/>
                <a:ea typeface="Lato"/>
                <a:cs typeface="Lato"/>
                <a:sym typeface="Lato"/>
              </a:rPr>
              <a:t>Winner &amp; Loser Attributes </a:t>
            </a:r>
            <a:endParaRPr sz="1200">
              <a:solidFill>
                <a:srgbClr val="ACDF77"/>
              </a:solidFill>
              <a:latin typeface="Lato"/>
              <a:ea typeface="Lato"/>
              <a:cs typeface="Lato"/>
              <a:sym typeface="Lato"/>
            </a:endParaRPr>
          </a:p>
          <a:p>
            <a:pPr marL="0" lvl="0" indent="0" algn="ctr" rtl="0">
              <a:spcBef>
                <a:spcPts val="0"/>
              </a:spcBef>
              <a:spcAft>
                <a:spcPts val="0"/>
              </a:spcAft>
              <a:buNone/>
            </a:pPr>
            <a:endParaRPr sz="1200">
              <a:solidFill>
                <a:srgbClr val="EEE0E0"/>
              </a:solidFill>
              <a:latin typeface="Poor Story"/>
              <a:ea typeface="Poor Story"/>
              <a:cs typeface="Poor Story"/>
              <a:sym typeface="Poor Story"/>
            </a:endParaRPr>
          </a:p>
        </p:txBody>
      </p:sp>
      <p:sp>
        <p:nvSpPr>
          <p:cNvPr id="134" name="Google Shape;134;p17"/>
          <p:cNvSpPr txBox="1"/>
          <p:nvPr/>
        </p:nvSpPr>
        <p:spPr>
          <a:xfrm>
            <a:off x="6779063" y="2971450"/>
            <a:ext cx="1504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uk" sz="1200">
                <a:solidFill>
                  <a:srgbClr val="ACDF77"/>
                </a:solidFill>
                <a:latin typeface="Lato"/>
                <a:ea typeface="Lato"/>
                <a:cs typeface="Lato"/>
                <a:sym typeface="Lato"/>
              </a:rPr>
              <a:t>Match-Specific Details</a:t>
            </a:r>
            <a:endParaRPr sz="1200">
              <a:solidFill>
                <a:srgbClr val="ACDF77"/>
              </a:solidFill>
              <a:latin typeface="Lato"/>
              <a:ea typeface="Lato"/>
              <a:cs typeface="Lato"/>
              <a:sym typeface="Lato"/>
            </a:endParaRPr>
          </a:p>
          <a:p>
            <a:pPr marL="0" lvl="0" indent="0" algn="ctr" rtl="0">
              <a:spcBef>
                <a:spcPts val="0"/>
              </a:spcBef>
              <a:spcAft>
                <a:spcPts val="0"/>
              </a:spcAft>
              <a:buNone/>
            </a:pPr>
            <a:endParaRPr sz="1200">
              <a:solidFill>
                <a:srgbClr val="EEE0E0"/>
              </a:solidFill>
              <a:latin typeface="Poor Story"/>
              <a:ea typeface="Poor Story"/>
              <a:cs typeface="Poor Story"/>
              <a:sym typeface="Poor Story"/>
            </a:endParaRPr>
          </a:p>
        </p:txBody>
      </p:sp>
      <p:pic>
        <p:nvPicPr>
          <p:cNvPr id="135" name="Google Shape;135;p17"/>
          <p:cNvPicPr preferRelativeResize="0"/>
          <p:nvPr/>
        </p:nvPicPr>
        <p:blipFill>
          <a:blip r:embed="rId4">
            <a:alphaModFix amt="60000"/>
          </a:blip>
          <a:stretch>
            <a:fillRect/>
          </a:stretch>
        </p:blipFill>
        <p:spPr>
          <a:xfrm>
            <a:off x="3025250" y="2209438"/>
            <a:ext cx="540000" cy="540000"/>
          </a:xfrm>
          <a:prstGeom prst="rect">
            <a:avLst/>
          </a:prstGeom>
          <a:noFill/>
          <a:ln>
            <a:noFill/>
          </a:ln>
        </p:spPr>
      </p:pic>
      <p:pic>
        <p:nvPicPr>
          <p:cNvPr id="136" name="Google Shape;136;p17"/>
          <p:cNvPicPr preferRelativeResize="0"/>
          <p:nvPr/>
        </p:nvPicPr>
        <p:blipFill>
          <a:blip r:embed="rId5">
            <a:alphaModFix amt="60000"/>
          </a:blip>
          <a:stretch>
            <a:fillRect/>
          </a:stretch>
        </p:blipFill>
        <p:spPr>
          <a:xfrm>
            <a:off x="5167013" y="2209438"/>
            <a:ext cx="545400" cy="540000"/>
          </a:xfrm>
          <a:prstGeom prst="rect">
            <a:avLst/>
          </a:prstGeom>
          <a:noFill/>
          <a:ln>
            <a:noFill/>
          </a:ln>
        </p:spPr>
      </p:pic>
      <p:pic>
        <p:nvPicPr>
          <p:cNvPr id="137" name="Google Shape;137;p17"/>
          <p:cNvPicPr preferRelativeResize="0"/>
          <p:nvPr/>
        </p:nvPicPr>
        <p:blipFill>
          <a:blip r:embed="rId6">
            <a:alphaModFix amt="60000"/>
          </a:blip>
          <a:stretch>
            <a:fillRect/>
          </a:stretch>
        </p:blipFill>
        <p:spPr>
          <a:xfrm>
            <a:off x="7229500" y="2209438"/>
            <a:ext cx="540000" cy="540000"/>
          </a:xfrm>
          <a:prstGeom prst="rect">
            <a:avLst/>
          </a:prstGeom>
          <a:noFill/>
          <a:ln>
            <a:noFill/>
          </a:ln>
        </p:spPr>
      </p:pic>
      <p:sp>
        <p:nvSpPr>
          <p:cNvPr id="138" name="Google Shape;138;p17"/>
          <p:cNvSpPr txBox="1"/>
          <p:nvPr/>
        </p:nvSpPr>
        <p:spPr>
          <a:xfrm>
            <a:off x="2679775" y="3525550"/>
            <a:ext cx="1454100" cy="1362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nº of Aces</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nº of Break Points Faced </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nº of Break Points Saved </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nº of Serves In</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Clr>
                <a:schemeClr val="dk1"/>
              </a:buClr>
              <a:buSzPts val="1100"/>
              <a:buFont typeface="Arial"/>
              <a:buNone/>
            </a:pPr>
            <a:r>
              <a:rPr lang="uk" sz="900">
                <a:solidFill>
                  <a:schemeClr val="lt1"/>
                </a:solidFill>
                <a:latin typeface="Lato"/>
                <a:ea typeface="Lato"/>
                <a:cs typeface="Lato"/>
                <a:sym typeface="Lato"/>
              </a:rPr>
              <a:t>nº of Serves Won</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endParaRPr sz="900">
              <a:solidFill>
                <a:schemeClr val="lt1"/>
              </a:solidFill>
              <a:latin typeface="Lato"/>
              <a:ea typeface="Lato"/>
              <a:cs typeface="Lato"/>
              <a:sym typeface="Lato"/>
            </a:endParaRPr>
          </a:p>
        </p:txBody>
      </p:sp>
      <p:sp>
        <p:nvSpPr>
          <p:cNvPr id="139" name="Google Shape;139;p17"/>
          <p:cNvSpPr txBox="1"/>
          <p:nvPr/>
        </p:nvSpPr>
        <p:spPr>
          <a:xfrm>
            <a:off x="4835075" y="3525550"/>
            <a:ext cx="1454100" cy="1362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Age</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Height</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Dominant Hand</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Rank Points</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WTA Rank</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endParaRPr sz="900">
              <a:solidFill>
                <a:schemeClr val="lt1"/>
              </a:solidFill>
              <a:latin typeface="Lato"/>
              <a:ea typeface="Lato"/>
              <a:cs typeface="Lato"/>
              <a:sym typeface="Lato"/>
            </a:endParaRPr>
          </a:p>
        </p:txBody>
      </p:sp>
      <p:sp>
        <p:nvSpPr>
          <p:cNvPr id="140" name="Google Shape;140;p17"/>
          <p:cNvSpPr txBox="1"/>
          <p:nvPr/>
        </p:nvSpPr>
        <p:spPr>
          <a:xfrm>
            <a:off x="6865400" y="3525550"/>
            <a:ext cx="1454100" cy="198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Match Score</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Match Duration</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Match Round</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Tournament Name</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uk" sz="900">
                <a:solidFill>
                  <a:schemeClr val="lt1"/>
                </a:solidFill>
                <a:latin typeface="Lato"/>
                <a:ea typeface="Lato"/>
                <a:cs typeface="Lato"/>
                <a:sym typeface="Lato"/>
              </a:rPr>
              <a:t>Tournament Level</a:t>
            </a: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endParaRPr sz="900">
              <a:solidFill>
                <a:schemeClr val="lt1"/>
              </a:solidFill>
              <a:latin typeface="Lato"/>
              <a:ea typeface="Lato"/>
              <a:cs typeface="Lato"/>
              <a:sym typeface="Lato"/>
            </a:endParaRPr>
          </a:p>
          <a:p>
            <a:pPr marL="0" lvl="0" indent="0" algn="l" rtl="0">
              <a:lnSpc>
                <a:spcPct val="150000"/>
              </a:lnSpc>
              <a:spcBef>
                <a:spcPts val="0"/>
              </a:spcBef>
              <a:spcAft>
                <a:spcPts val="0"/>
              </a:spcAft>
              <a:buNone/>
            </a:pPr>
            <a:endParaRPr sz="9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txBox="1">
            <a:spLocks noGrp="1"/>
          </p:cNvSpPr>
          <p:nvPr>
            <p:ph type="title"/>
          </p:nvPr>
        </p:nvSpPr>
        <p:spPr>
          <a:xfrm>
            <a:off x="2702550" y="335700"/>
            <a:ext cx="3738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DATA PREPROCESSING</a:t>
            </a:r>
            <a:endParaRPr>
              <a:solidFill>
                <a:srgbClr val="FFFFFF"/>
              </a:solidFill>
              <a:latin typeface="Tauri"/>
              <a:ea typeface="Tauri"/>
              <a:cs typeface="Tauri"/>
              <a:sym typeface="Tauri"/>
            </a:endParaRPr>
          </a:p>
        </p:txBody>
      </p:sp>
      <p:pic>
        <p:nvPicPr>
          <p:cNvPr id="148" name="Google Shape;148;p18"/>
          <p:cNvPicPr preferRelativeResize="0"/>
          <p:nvPr/>
        </p:nvPicPr>
        <p:blipFill rotWithShape="1">
          <a:blip r:embed="rId3">
            <a:alphaModFix/>
          </a:blip>
          <a:srcRect/>
          <a:stretch/>
        </p:blipFill>
        <p:spPr>
          <a:xfrm>
            <a:off x="260625" y="1683337"/>
            <a:ext cx="457372" cy="457366"/>
          </a:xfrm>
          <a:prstGeom prst="rect">
            <a:avLst/>
          </a:prstGeom>
          <a:noFill/>
          <a:ln>
            <a:noFill/>
          </a:ln>
        </p:spPr>
      </p:pic>
      <p:pic>
        <p:nvPicPr>
          <p:cNvPr id="149" name="Google Shape;149;p18"/>
          <p:cNvPicPr preferRelativeResize="0"/>
          <p:nvPr/>
        </p:nvPicPr>
        <p:blipFill>
          <a:blip r:embed="rId4">
            <a:alphaModFix/>
          </a:blip>
          <a:stretch>
            <a:fillRect/>
          </a:stretch>
        </p:blipFill>
        <p:spPr>
          <a:xfrm>
            <a:off x="260632" y="2550150"/>
            <a:ext cx="457372" cy="457366"/>
          </a:xfrm>
          <a:prstGeom prst="rect">
            <a:avLst/>
          </a:prstGeom>
          <a:noFill/>
          <a:ln>
            <a:noFill/>
          </a:ln>
        </p:spPr>
      </p:pic>
      <p:pic>
        <p:nvPicPr>
          <p:cNvPr id="150" name="Google Shape;150;p18"/>
          <p:cNvPicPr preferRelativeResize="0"/>
          <p:nvPr/>
        </p:nvPicPr>
        <p:blipFill rotWithShape="1">
          <a:blip r:embed="rId5">
            <a:alphaModFix/>
          </a:blip>
          <a:srcRect/>
          <a:stretch/>
        </p:blipFill>
        <p:spPr>
          <a:xfrm>
            <a:off x="260634" y="3416972"/>
            <a:ext cx="457372" cy="457366"/>
          </a:xfrm>
          <a:prstGeom prst="rect">
            <a:avLst/>
          </a:prstGeom>
          <a:noFill/>
          <a:ln>
            <a:noFill/>
          </a:ln>
        </p:spPr>
      </p:pic>
      <p:pic>
        <p:nvPicPr>
          <p:cNvPr id="151" name="Google Shape;151;p18"/>
          <p:cNvPicPr preferRelativeResize="0"/>
          <p:nvPr/>
        </p:nvPicPr>
        <p:blipFill rotWithShape="1">
          <a:blip r:embed="rId3">
            <a:alphaModFix/>
          </a:blip>
          <a:srcRect/>
          <a:stretch/>
        </p:blipFill>
        <p:spPr>
          <a:xfrm>
            <a:off x="260625" y="4283787"/>
            <a:ext cx="457372" cy="457366"/>
          </a:xfrm>
          <a:prstGeom prst="rect">
            <a:avLst/>
          </a:prstGeom>
          <a:noFill/>
          <a:ln>
            <a:noFill/>
          </a:ln>
        </p:spPr>
      </p:pic>
      <p:pic>
        <p:nvPicPr>
          <p:cNvPr id="152" name="Google Shape;152;p18"/>
          <p:cNvPicPr preferRelativeResize="0"/>
          <p:nvPr/>
        </p:nvPicPr>
        <p:blipFill rotWithShape="1">
          <a:blip r:embed="rId3">
            <a:alphaModFix/>
          </a:blip>
          <a:srcRect/>
          <a:stretch/>
        </p:blipFill>
        <p:spPr>
          <a:xfrm>
            <a:off x="4690150" y="1683337"/>
            <a:ext cx="457372" cy="457366"/>
          </a:xfrm>
          <a:prstGeom prst="rect">
            <a:avLst/>
          </a:prstGeom>
          <a:noFill/>
          <a:ln>
            <a:noFill/>
          </a:ln>
        </p:spPr>
      </p:pic>
      <p:pic>
        <p:nvPicPr>
          <p:cNvPr id="153" name="Google Shape;153;p18"/>
          <p:cNvPicPr preferRelativeResize="0"/>
          <p:nvPr/>
        </p:nvPicPr>
        <p:blipFill>
          <a:blip r:embed="rId4">
            <a:alphaModFix/>
          </a:blip>
          <a:stretch>
            <a:fillRect/>
          </a:stretch>
        </p:blipFill>
        <p:spPr>
          <a:xfrm>
            <a:off x="4690157" y="2550150"/>
            <a:ext cx="457372" cy="457366"/>
          </a:xfrm>
          <a:prstGeom prst="rect">
            <a:avLst/>
          </a:prstGeom>
          <a:noFill/>
          <a:ln>
            <a:noFill/>
          </a:ln>
        </p:spPr>
      </p:pic>
      <p:pic>
        <p:nvPicPr>
          <p:cNvPr id="154" name="Google Shape;154;p18"/>
          <p:cNvPicPr preferRelativeResize="0"/>
          <p:nvPr/>
        </p:nvPicPr>
        <p:blipFill rotWithShape="1">
          <a:blip r:embed="rId5">
            <a:alphaModFix/>
          </a:blip>
          <a:srcRect/>
          <a:stretch/>
        </p:blipFill>
        <p:spPr>
          <a:xfrm>
            <a:off x="4690159" y="3416972"/>
            <a:ext cx="457372" cy="457366"/>
          </a:xfrm>
          <a:prstGeom prst="rect">
            <a:avLst/>
          </a:prstGeom>
          <a:noFill/>
          <a:ln>
            <a:noFill/>
          </a:ln>
        </p:spPr>
      </p:pic>
      <p:pic>
        <p:nvPicPr>
          <p:cNvPr id="155" name="Google Shape;155;p18"/>
          <p:cNvPicPr preferRelativeResize="0"/>
          <p:nvPr/>
        </p:nvPicPr>
        <p:blipFill rotWithShape="1">
          <a:blip r:embed="rId3">
            <a:alphaModFix/>
          </a:blip>
          <a:srcRect/>
          <a:stretch/>
        </p:blipFill>
        <p:spPr>
          <a:xfrm>
            <a:off x="4690150" y="4283787"/>
            <a:ext cx="457372" cy="457366"/>
          </a:xfrm>
          <a:prstGeom prst="rect">
            <a:avLst/>
          </a:prstGeom>
          <a:noFill/>
          <a:ln>
            <a:noFill/>
          </a:ln>
        </p:spPr>
      </p:pic>
      <p:sp>
        <p:nvSpPr>
          <p:cNvPr id="156" name="Google Shape;156;p18"/>
          <p:cNvSpPr txBox="1">
            <a:spLocks noGrp="1"/>
          </p:cNvSpPr>
          <p:nvPr>
            <p:ph type="title"/>
          </p:nvPr>
        </p:nvSpPr>
        <p:spPr>
          <a:xfrm>
            <a:off x="799094" y="1683325"/>
            <a:ext cx="15516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460">
                <a:solidFill>
                  <a:srgbClr val="FFFFFF"/>
                </a:solidFill>
                <a:latin typeface="Tauri"/>
                <a:ea typeface="Tauri"/>
                <a:cs typeface="Tauri"/>
                <a:sym typeface="Tauri"/>
              </a:rPr>
              <a:t>Null Values</a:t>
            </a:r>
            <a:endParaRPr sz="1460">
              <a:solidFill>
                <a:srgbClr val="FFFFFF"/>
              </a:solidFill>
              <a:latin typeface="Tauri"/>
              <a:ea typeface="Tauri"/>
              <a:cs typeface="Tauri"/>
              <a:sym typeface="Tauri"/>
            </a:endParaRPr>
          </a:p>
        </p:txBody>
      </p:sp>
      <p:sp>
        <p:nvSpPr>
          <p:cNvPr id="157" name="Google Shape;157;p18"/>
          <p:cNvSpPr txBox="1">
            <a:spLocks noGrp="1"/>
          </p:cNvSpPr>
          <p:nvPr>
            <p:ph type="title"/>
          </p:nvPr>
        </p:nvSpPr>
        <p:spPr>
          <a:xfrm>
            <a:off x="799100" y="2606775"/>
            <a:ext cx="32286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460">
                <a:solidFill>
                  <a:srgbClr val="FFFFFF"/>
                </a:solidFill>
                <a:latin typeface="Tauri"/>
                <a:ea typeface="Tauri"/>
                <a:cs typeface="Tauri"/>
                <a:sym typeface="Tauri"/>
              </a:rPr>
              <a:t>Score Column Transformation</a:t>
            </a:r>
            <a:endParaRPr sz="1460">
              <a:solidFill>
                <a:srgbClr val="FFFFFF"/>
              </a:solidFill>
              <a:latin typeface="Tauri"/>
              <a:ea typeface="Tauri"/>
              <a:cs typeface="Tauri"/>
              <a:sym typeface="Tauri"/>
            </a:endParaRPr>
          </a:p>
        </p:txBody>
      </p:sp>
      <p:sp>
        <p:nvSpPr>
          <p:cNvPr id="158" name="Google Shape;158;p18"/>
          <p:cNvSpPr txBox="1">
            <a:spLocks noGrp="1"/>
          </p:cNvSpPr>
          <p:nvPr>
            <p:ph type="title"/>
          </p:nvPr>
        </p:nvSpPr>
        <p:spPr>
          <a:xfrm>
            <a:off x="799100" y="3416975"/>
            <a:ext cx="35124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460">
                <a:solidFill>
                  <a:srgbClr val="FFFFFF"/>
                </a:solidFill>
                <a:latin typeface="Tauri"/>
                <a:ea typeface="Tauri"/>
                <a:cs typeface="Tauri"/>
                <a:sym typeface="Tauri"/>
              </a:rPr>
              <a:t>Grand Slam &amp; Final Rounds Encoding</a:t>
            </a:r>
            <a:endParaRPr sz="1460">
              <a:solidFill>
                <a:srgbClr val="FFFFFF"/>
              </a:solidFill>
              <a:latin typeface="Tauri"/>
              <a:ea typeface="Tauri"/>
              <a:cs typeface="Tauri"/>
              <a:sym typeface="Tauri"/>
            </a:endParaRPr>
          </a:p>
        </p:txBody>
      </p:sp>
      <p:sp>
        <p:nvSpPr>
          <p:cNvPr id="159" name="Google Shape;159;p18"/>
          <p:cNvSpPr txBox="1">
            <a:spLocks noGrp="1"/>
          </p:cNvSpPr>
          <p:nvPr>
            <p:ph type="title"/>
          </p:nvPr>
        </p:nvSpPr>
        <p:spPr>
          <a:xfrm>
            <a:off x="799100" y="4283775"/>
            <a:ext cx="3124500" cy="34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uk" sz="1460">
                <a:solidFill>
                  <a:srgbClr val="FFFFFF"/>
                </a:solidFill>
                <a:latin typeface="Tauri"/>
                <a:ea typeface="Tauri"/>
                <a:cs typeface="Tauri"/>
                <a:sym typeface="Tauri"/>
              </a:rPr>
              <a:t>Removing Unnecessary Variables</a:t>
            </a:r>
            <a:endParaRPr sz="1460">
              <a:solidFill>
                <a:srgbClr val="FFFFFF"/>
              </a:solidFill>
              <a:latin typeface="Tauri"/>
              <a:ea typeface="Tauri"/>
              <a:cs typeface="Tauri"/>
              <a:sym typeface="Tauri"/>
            </a:endParaRPr>
          </a:p>
        </p:txBody>
      </p:sp>
      <p:sp>
        <p:nvSpPr>
          <p:cNvPr id="160" name="Google Shape;160;p18"/>
          <p:cNvSpPr txBox="1">
            <a:spLocks noGrp="1"/>
          </p:cNvSpPr>
          <p:nvPr>
            <p:ph type="title"/>
          </p:nvPr>
        </p:nvSpPr>
        <p:spPr>
          <a:xfrm>
            <a:off x="5223623" y="1739975"/>
            <a:ext cx="3921600" cy="34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uk" sz="1460">
                <a:solidFill>
                  <a:srgbClr val="FFFFFF"/>
                </a:solidFill>
                <a:latin typeface="Tauri"/>
                <a:ea typeface="Tauri"/>
                <a:cs typeface="Tauri"/>
                <a:sym typeface="Tauri"/>
              </a:rPr>
              <a:t>Creating a Balanced Dataset</a:t>
            </a:r>
            <a:endParaRPr sz="1460">
              <a:solidFill>
                <a:srgbClr val="FFFFFF"/>
              </a:solidFill>
              <a:latin typeface="Tauri"/>
              <a:ea typeface="Tauri"/>
              <a:cs typeface="Tauri"/>
              <a:sym typeface="Tauri"/>
            </a:endParaRPr>
          </a:p>
        </p:txBody>
      </p:sp>
      <p:sp>
        <p:nvSpPr>
          <p:cNvPr id="161" name="Google Shape;161;p18"/>
          <p:cNvSpPr txBox="1">
            <a:spLocks noGrp="1"/>
          </p:cNvSpPr>
          <p:nvPr>
            <p:ph type="title"/>
          </p:nvPr>
        </p:nvSpPr>
        <p:spPr>
          <a:xfrm>
            <a:off x="5223632" y="2606775"/>
            <a:ext cx="34257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460">
                <a:solidFill>
                  <a:schemeClr val="lt1"/>
                </a:solidFill>
                <a:latin typeface="Tauri"/>
                <a:ea typeface="Tauri"/>
                <a:cs typeface="Tauri"/>
                <a:sym typeface="Tauri"/>
              </a:rPr>
              <a:t>Scaling Numerical Variables</a:t>
            </a:r>
            <a:endParaRPr sz="1660">
              <a:solidFill>
                <a:srgbClr val="FFFFFF"/>
              </a:solidFill>
              <a:latin typeface="Tauri"/>
              <a:ea typeface="Tauri"/>
              <a:cs typeface="Tauri"/>
              <a:sym typeface="Tauri"/>
            </a:endParaRPr>
          </a:p>
        </p:txBody>
      </p:sp>
      <p:sp>
        <p:nvSpPr>
          <p:cNvPr id="162" name="Google Shape;162;p18"/>
          <p:cNvSpPr txBox="1">
            <a:spLocks noGrp="1"/>
          </p:cNvSpPr>
          <p:nvPr>
            <p:ph type="title"/>
          </p:nvPr>
        </p:nvSpPr>
        <p:spPr>
          <a:xfrm>
            <a:off x="5223634" y="3473575"/>
            <a:ext cx="37809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460">
                <a:solidFill>
                  <a:schemeClr val="lt1"/>
                </a:solidFill>
                <a:latin typeface="Tauri"/>
                <a:ea typeface="Tauri"/>
                <a:cs typeface="Tauri"/>
                <a:sym typeface="Tauri"/>
              </a:rPr>
              <a:t>Involving Top 100 Players’ Matches Only</a:t>
            </a:r>
            <a:endParaRPr sz="1460">
              <a:solidFill>
                <a:schemeClr val="lt1"/>
              </a:solidFill>
              <a:latin typeface="Tauri"/>
              <a:ea typeface="Tauri"/>
              <a:cs typeface="Tauri"/>
              <a:sym typeface="Tauri"/>
            </a:endParaRPr>
          </a:p>
          <a:p>
            <a:pPr marL="0" lvl="0" indent="0" algn="l" rtl="0">
              <a:spcBef>
                <a:spcPts val="0"/>
              </a:spcBef>
              <a:spcAft>
                <a:spcPts val="0"/>
              </a:spcAft>
              <a:buSzPts val="990"/>
              <a:buNone/>
            </a:pPr>
            <a:endParaRPr sz="1460">
              <a:solidFill>
                <a:schemeClr val="lt1"/>
              </a:solidFill>
              <a:latin typeface="Tauri"/>
              <a:ea typeface="Tauri"/>
              <a:cs typeface="Tauri"/>
              <a:sym typeface="Tauri"/>
            </a:endParaRPr>
          </a:p>
          <a:p>
            <a:pPr marL="0" lvl="0" indent="0" algn="l" rtl="0">
              <a:spcBef>
                <a:spcPts val="0"/>
              </a:spcBef>
              <a:spcAft>
                <a:spcPts val="0"/>
              </a:spcAft>
              <a:buSzPts val="990"/>
              <a:buNone/>
            </a:pPr>
            <a:endParaRPr sz="1660">
              <a:solidFill>
                <a:srgbClr val="FFFFFF"/>
              </a:solidFill>
              <a:latin typeface="Tauri"/>
              <a:ea typeface="Tauri"/>
              <a:cs typeface="Tauri"/>
              <a:sym typeface="Tauri"/>
            </a:endParaRPr>
          </a:p>
        </p:txBody>
      </p:sp>
      <p:sp>
        <p:nvSpPr>
          <p:cNvPr id="163" name="Google Shape;163;p18"/>
          <p:cNvSpPr txBox="1">
            <a:spLocks noGrp="1"/>
          </p:cNvSpPr>
          <p:nvPr>
            <p:ph type="title"/>
          </p:nvPr>
        </p:nvSpPr>
        <p:spPr>
          <a:xfrm>
            <a:off x="5223634" y="4340375"/>
            <a:ext cx="3921600" cy="34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uk" sz="1460">
                <a:solidFill>
                  <a:srgbClr val="FFFFFF"/>
                </a:solidFill>
                <a:latin typeface="Tauri"/>
                <a:ea typeface="Tauri"/>
                <a:cs typeface="Tauri"/>
                <a:sym typeface="Tauri"/>
              </a:rPr>
              <a:t>Outliers</a:t>
            </a:r>
            <a:endParaRPr sz="1460">
              <a:solidFill>
                <a:srgbClr val="FFFFFF"/>
              </a:solidFill>
              <a:latin typeface="Tauri"/>
              <a:ea typeface="Tauri"/>
              <a:cs typeface="Tauri"/>
              <a:sym typeface="Tau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txBox="1">
            <a:spLocks noGrp="1"/>
          </p:cNvSpPr>
          <p:nvPr>
            <p:ph type="title"/>
          </p:nvPr>
        </p:nvSpPr>
        <p:spPr>
          <a:xfrm>
            <a:off x="2702550" y="335700"/>
            <a:ext cx="3738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DATA PREPROCESSING</a:t>
            </a:r>
            <a:endParaRPr>
              <a:solidFill>
                <a:srgbClr val="FFFFFF"/>
              </a:solidFill>
              <a:latin typeface="Tauri"/>
              <a:ea typeface="Tauri"/>
              <a:cs typeface="Tauri"/>
              <a:sym typeface="Tauri"/>
            </a:endParaRPr>
          </a:p>
        </p:txBody>
      </p:sp>
      <p:pic>
        <p:nvPicPr>
          <p:cNvPr id="171" name="Google Shape;171;p19"/>
          <p:cNvPicPr preferRelativeResize="0"/>
          <p:nvPr/>
        </p:nvPicPr>
        <p:blipFill rotWithShape="1">
          <a:blip r:embed="rId3">
            <a:alphaModFix/>
          </a:blip>
          <a:srcRect/>
          <a:stretch/>
        </p:blipFill>
        <p:spPr>
          <a:xfrm>
            <a:off x="260625" y="1683337"/>
            <a:ext cx="457372" cy="457366"/>
          </a:xfrm>
          <a:prstGeom prst="rect">
            <a:avLst/>
          </a:prstGeom>
          <a:noFill/>
          <a:ln>
            <a:noFill/>
          </a:ln>
        </p:spPr>
      </p:pic>
      <p:pic>
        <p:nvPicPr>
          <p:cNvPr id="172" name="Google Shape;172;p19"/>
          <p:cNvPicPr preferRelativeResize="0"/>
          <p:nvPr/>
        </p:nvPicPr>
        <p:blipFill>
          <a:blip r:embed="rId4">
            <a:alphaModFix amt="20000"/>
          </a:blip>
          <a:stretch>
            <a:fillRect/>
          </a:stretch>
        </p:blipFill>
        <p:spPr>
          <a:xfrm>
            <a:off x="260632" y="2550150"/>
            <a:ext cx="457372" cy="457366"/>
          </a:xfrm>
          <a:prstGeom prst="rect">
            <a:avLst/>
          </a:prstGeom>
          <a:noFill/>
          <a:ln>
            <a:noFill/>
          </a:ln>
        </p:spPr>
      </p:pic>
      <p:pic>
        <p:nvPicPr>
          <p:cNvPr id="173" name="Google Shape;173;p19"/>
          <p:cNvPicPr preferRelativeResize="0"/>
          <p:nvPr/>
        </p:nvPicPr>
        <p:blipFill rotWithShape="1">
          <a:blip r:embed="rId5">
            <a:alphaModFix amt="20000"/>
          </a:blip>
          <a:srcRect/>
          <a:stretch/>
        </p:blipFill>
        <p:spPr>
          <a:xfrm>
            <a:off x="260634" y="3416972"/>
            <a:ext cx="457372" cy="457366"/>
          </a:xfrm>
          <a:prstGeom prst="rect">
            <a:avLst/>
          </a:prstGeom>
          <a:noFill/>
          <a:ln>
            <a:noFill/>
          </a:ln>
        </p:spPr>
      </p:pic>
      <p:pic>
        <p:nvPicPr>
          <p:cNvPr id="174" name="Google Shape;174;p19"/>
          <p:cNvPicPr preferRelativeResize="0"/>
          <p:nvPr/>
        </p:nvPicPr>
        <p:blipFill rotWithShape="1">
          <a:blip r:embed="rId3">
            <a:alphaModFix amt="20000"/>
          </a:blip>
          <a:srcRect/>
          <a:stretch/>
        </p:blipFill>
        <p:spPr>
          <a:xfrm>
            <a:off x="260625" y="4283787"/>
            <a:ext cx="457372" cy="457366"/>
          </a:xfrm>
          <a:prstGeom prst="rect">
            <a:avLst/>
          </a:prstGeom>
          <a:noFill/>
          <a:ln>
            <a:noFill/>
          </a:ln>
        </p:spPr>
      </p:pic>
      <p:sp>
        <p:nvSpPr>
          <p:cNvPr id="175" name="Google Shape;175;p19"/>
          <p:cNvSpPr/>
          <p:nvPr/>
        </p:nvSpPr>
        <p:spPr>
          <a:xfrm>
            <a:off x="895300" y="2682368"/>
            <a:ext cx="3124504" cy="192929"/>
          </a:xfrm>
          <a:prstGeom prst="rect">
            <a:avLst/>
          </a:prstGeom>
        </p:spPr>
        <p:txBody>
          <a:bodyPr>
            <a:prstTxWarp prst="textPlain">
              <a:avLst/>
            </a:prstTxWarp>
          </a:bodyPr>
          <a:lstStyle/>
          <a:p>
            <a:pPr lvl="0" algn="ctr"/>
            <a:r>
              <a:rPr b="0" i="0">
                <a:ln>
                  <a:noFill/>
                </a:ln>
                <a:solidFill>
                  <a:srgbClr val="FFFFFF">
                    <a:alpha val="20000"/>
                  </a:srgbClr>
                </a:solidFill>
                <a:latin typeface="Tauri"/>
              </a:rPr>
              <a:t>Score Column Transformation</a:t>
            </a:r>
          </a:p>
        </p:txBody>
      </p:sp>
      <p:sp>
        <p:nvSpPr>
          <p:cNvPr id="176" name="Google Shape;176;p19"/>
          <p:cNvSpPr/>
          <p:nvPr/>
        </p:nvSpPr>
        <p:spPr>
          <a:xfrm>
            <a:off x="895300" y="3509143"/>
            <a:ext cx="3939386"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Grand Slam &amp; Final Rounds Encoding</a:t>
            </a:r>
          </a:p>
        </p:txBody>
      </p:sp>
      <p:sp>
        <p:nvSpPr>
          <p:cNvPr id="177" name="Google Shape;177;p19"/>
          <p:cNvSpPr/>
          <p:nvPr/>
        </p:nvSpPr>
        <p:spPr>
          <a:xfrm>
            <a:off x="895300" y="4389305"/>
            <a:ext cx="3460137"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Removing Unnecessary Variables</a:t>
            </a:r>
          </a:p>
        </p:txBody>
      </p:sp>
      <p:pic>
        <p:nvPicPr>
          <p:cNvPr id="178" name="Google Shape;178;p19"/>
          <p:cNvPicPr preferRelativeResize="0"/>
          <p:nvPr/>
        </p:nvPicPr>
        <p:blipFill>
          <a:blip r:embed="rId6">
            <a:alphaModFix/>
          </a:blip>
          <a:stretch>
            <a:fillRect/>
          </a:stretch>
        </p:blipFill>
        <p:spPr>
          <a:xfrm>
            <a:off x="5011975" y="1814604"/>
            <a:ext cx="3859125" cy="2820996"/>
          </a:xfrm>
          <a:prstGeom prst="rect">
            <a:avLst/>
          </a:prstGeom>
          <a:noFill/>
          <a:ln>
            <a:noFill/>
          </a:ln>
        </p:spPr>
      </p:pic>
      <p:sp>
        <p:nvSpPr>
          <p:cNvPr id="179" name="Google Shape;179;p19"/>
          <p:cNvSpPr/>
          <p:nvPr/>
        </p:nvSpPr>
        <p:spPr>
          <a:xfrm>
            <a:off x="895300" y="1815543"/>
            <a:ext cx="1147800" cy="191572"/>
          </a:xfrm>
          <a:prstGeom prst="rect">
            <a:avLst/>
          </a:prstGeom>
        </p:spPr>
        <p:txBody>
          <a:bodyPr>
            <a:prstTxWarp prst="textPlain">
              <a:avLst/>
            </a:prstTxWarp>
          </a:bodyPr>
          <a:lstStyle/>
          <a:p>
            <a:pPr lvl="0" algn="ctr"/>
            <a:r>
              <a:rPr b="0" i="0">
                <a:ln>
                  <a:noFill/>
                </a:ln>
                <a:solidFill>
                  <a:schemeClr val="lt1"/>
                </a:solidFill>
                <a:latin typeface="Tauri"/>
              </a:rPr>
              <a:t>Null Values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0"/>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txBox="1">
            <a:spLocks noGrp="1"/>
          </p:cNvSpPr>
          <p:nvPr>
            <p:ph type="title"/>
          </p:nvPr>
        </p:nvSpPr>
        <p:spPr>
          <a:xfrm>
            <a:off x="2702550" y="335700"/>
            <a:ext cx="3738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DATA PREPROCESSING</a:t>
            </a:r>
            <a:endParaRPr>
              <a:solidFill>
                <a:srgbClr val="FFFFFF"/>
              </a:solidFill>
              <a:latin typeface="Tauri"/>
              <a:ea typeface="Tauri"/>
              <a:cs typeface="Tauri"/>
              <a:sym typeface="Tauri"/>
            </a:endParaRPr>
          </a:p>
        </p:txBody>
      </p:sp>
      <p:pic>
        <p:nvPicPr>
          <p:cNvPr id="187" name="Google Shape;187;p20"/>
          <p:cNvPicPr preferRelativeResize="0"/>
          <p:nvPr/>
        </p:nvPicPr>
        <p:blipFill rotWithShape="1">
          <a:blip r:embed="rId3">
            <a:alphaModFix amt="20000"/>
          </a:blip>
          <a:srcRect/>
          <a:stretch/>
        </p:blipFill>
        <p:spPr>
          <a:xfrm>
            <a:off x="260625" y="1683337"/>
            <a:ext cx="457372" cy="457366"/>
          </a:xfrm>
          <a:prstGeom prst="rect">
            <a:avLst/>
          </a:prstGeom>
          <a:noFill/>
          <a:ln>
            <a:noFill/>
          </a:ln>
        </p:spPr>
      </p:pic>
      <p:pic>
        <p:nvPicPr>
          <p:cNvPr id="188" name="Google Shape;188;p20"/>
          <p:cNvPicPr preferRelativeResize="0"/>
          <p:nvPr/>
        </p:nvPicPr>
        <p:blipFill>
          <a:blip r:embed="rId4">
            <a:alphaModFix/>
          </a:blip>
          <a:stretch>
            <a:fillRect/>
          </a:stretch>
        </p:blipFill>
        <p:spPr>
          <a:xfrm>
            <a:off x="260632" y="2550150"/>
            <a:ext cx="457372" cy="457366"/>
          </a:xfrm>
          <a:prstGeom prst="rect">
            <a:avLst/>
          </a:prstGeom>
          <a:noFill/>
          <a:ln>
            <a:noFill/>
          </a:ln>
        </p:spPr>
      </p:pic>
      <p:pic>
        <p:nvPicPr>
          <p:cNvPr id="189" name="Google Shape;189;p20"/>
          <p:cNvPicPr preferRelativeResize="0"/>
          <p:nvPr/>
        </p:nvPicPr>
        <p:blipFill rotWithShape="1">
          <a:blip r:embed="rId5">
            <a:alphaModFix amt="20000"/>
          </a:blip>
          <a:srcRect/>
          <a:stretch/>
        </p:blipFill>
        <p:spPr>
          <a:xfrm>
            <a:off x="260634" y="3416972"/>
            <a:ext cx="457372" cy="457366"/>
          </a:xfrm>
          <a:prstGeom prst="rect">
            <a:avLst/>
          </a:prstGeom>
          <a:noFill/>
          <a:ln>
            <a:noFill/>
          </a:ln>
        </p:spPr>
      </p:pic>
      <p:pic>
        <p:nvPicPr>
          <p:cNvPr id="190" name="Google Shape;190;p20"/>
          <p:cNvPicPr preferRelativeResize="0"/>
          <p:nvPr/>
        </p:nvPicPr>
        <p:blipFill rotWithShape="1">
          <a:blip r:embed="rId3">
            <a:alphaModFix amt="20000"/>
          </a:blip>
          <a:srcRect/>
          <a:stretch/>
        </p:blipFill>
        <p:spPr>
          <a:xfrm>
            <a:off x="260625" y="4283787"/>
            <a:ext cx="457372" cy="457366"/>
          </a:xfrm>
          <a:prstGeom prst="rect">
            <a:avLst/>
          </a:prstGeom>
          <a:noFill/>
          <a:ln>
            <a:noFill/>
          </a:ln>
        </p:spPr>
      </p:pic>
      <p:sp>
        <p:nvSpPr>
          <p:cNvPr id="191" name="Google Shape;191;p20"/>
          <p:cNvSpPr/>
          <p:nvPr/>
        </p:nvSpPr>
        <p:spPr>
          <a:xfrm>
            <a:off x="895300" y="2682368"/>
            <a:ext cx="3124504" cy="192929"/>
          </a:xfrm>
          <a:prstGeom prst="rect">
            <a:avLst/>
          </a:prstGeom>
        </p:spPr>
        <p:txBody>
          <a:bodyPr>
            <a:prstTxWarp prst="textPlain">
              <a:avLst/>
            </a:prstTxWarp>
          </a:bodyPr>
          <a:lstStyle/>
          <a:p>
            <a:pPr lvl="0" algn="ctr"/>
            <a:r>
              <a:rPr b="0" i="0">
                <a:ln>
                  <a:noFill/>
                </a:ln>
                <a:solidFill>
                  <a:schemeClr val="lt1"/>
                </a:solidFill>
                <a:latin typeface="Tauri"/>
              </a:rPr>
              <a:t>Score Column Transformation</a:t>
            </a:r>
          </a:p>
        </p:txBody>
      </p:sp>
      <p:sp>
        <p:nvSpPr>
          <p:cNvPr id="192" name="Google Shape;192;p20"/>
          <p:cNvSpPr/>
          <p:nvPr/>
        </p:nvSpPr>
        <p:spPr>
          <a:xfrm>
            <a:off x="895300" y="3509143"/>
            <a:ext cx="3939386"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Grand Slam &amp; Final Rounds Encoding</a:t>
            </a:r>
          </a:p>
        </p:txBody>
      </p:sp>
      <p:sp>
        <p:nvSpPr>
          <p:cNvPr id="193" name="Google Shape;193;p20"/>
          <p:cNvSpPr/>
          <p:nvPr/>
        </p:nvSpPr>
        <p:spPr>
          <a:xfrm>
            <a:off x="895300" y="4389305"/>
            <a:ext cx="3460137"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Removing Unnecessary Variables</a:t>
            </a:r>
          </a:p>
        </p:txBody>
      </p:sp>
      <p:sp>
        <p:nvSpPr>
          <p:cNvPr id="194" name="Google Shape;194;p20"/>
          <p:cNvSpPr/>
          <p:nvPr/>
        </p:nvSpPr>
        <p:spPr>
          <a:xfrm>
            <a:off x="895300" y="1815543"/>
            <a:ext cx="1147800" cy="191572"/>
          </a:xfrm>
          <a:prstGeom prst="rect">
            <a:avLst/>
          </a:prstGeom>
        </p:spPr>
        <p:txBody>
          <a:bodyPr>
            <a:prstTxWarp prst="textPlain">
              <a:avLst/>
            </a:prstTxWarp>
          </a:bodyPr>
          <a:lstStyle/>
          <a:p>
            <a:pPr lvl="0" algn="ctr"/>
            <a:r>
              <a:rPr b="0" i="0">
                <a:ln>
                  <a:noFill/>
                </a:ln>
                <a:solidFill>
                  <a:srgbClr val="FFFFFF">
                    <a:alpha val="20000"/>
                  </a:srgbClr>
                </a:solidFill>
                <a:latin typeface="Tauri"/>
              </a:rPr>
              <a:t>Null Values</a:t>
            </a:r>
          </a:p>
        </p:txBody>
      </p:sp>
      <p:sp>
        <p:nvSpPr>
          <p:cNvPr id="195" name="Google Shape;195;p20"/>
          <p:cNvSpPr txBox="1"/>
          <p:nvPr/>
        </p:nvSpPr>
        <p:spPr>
          <a:xfrm>
            <a:off x="5269450" y="1788863"/>
            <a:ext cx="774600" cy="24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uk" sz="1100">
                <a:solidFill>
                  <a:schemeClr val="lt1"/>
                </a:solidFill>
                <a:latin typeface="Tauri"/>
                <a:ea typeface="Tauri"/>
                <a:cs typeface="Tauri"/>
                <a:sym typeface="Tauri"/>
              </a:rPr>
              <a:t>BEFORE: </a:t>
            </a:r>
            <a:endParaRPr sz="1100">
              <a:solidFill>
                <a:schemeClr val="lt1"/>
              </a:solidFill>
              <a:latin typeface="Tauri"/>
              <a:ea typeface="Tauri"/>
              <a:cs typeface="Tauri"/>
              <a:sym typeface="Tauri"/>
            </a:endParaRPr>
          </a:p>
        </p:txBody>
      </p:sp>
      <p:sp>
        <p:nvSpPr>
          <p:cNvPr id="196" name="Google Shape;196;p20"/>
          <p:cNvSpPr txBox="1"/>
          <p:nvPr/>
        </p:nvSpPr>
        <p:spPr>
          <a:xfrm>
            <a:off x="5269450" y="3236113"/>
            <a:ext cx="774600" cy="24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uk" sz="1100">
                <a:solidFill>
                  <a:schemeClr val="lt1"/>
                </a:solidFill>
                <a:latin typeface="Tauri"/>
                <a:ea typeface="Tauri"/>
                <a:cs typeface="Tauri"/>
                <a:sym typeface="Tauri"/>
              </a:rPr>
              <a:t>AFTER:</a:t>
            </a:r>
            <a:endParaRPr sz="1100">
              <a:solidFill>
                <a:schemeClr val="lt1"/>
              </a:solidFill>
              <a:latin typeface="Tauri"/>
              <a:ea typeface="Tauri"/>
              <a:cs typeface="Tauri"/>
              <a:sym typeface="Tauri"/>
            </a:endParaRPr>
          </a:p>
        </p:txBody>
      </p:sp>
      <p:graphicFrame>
        <p:nvGraphicFramePr>
          <p:cNvPr id="197" name="Google Shape;197;p20"/>
          <p:cNvGraphicFramePr/>
          <p:nvPr/>
        </p:nvGraphicFramePr>
        <p:xfrm>
          <a:off x="5356475" y="2190750"/>
          <a:ext cx="3326225" cy="761940"/>
        </p:xfrm>
        <a:graphic>
          <a:graphicData uri="http://schemas.openxmlformats.org/drawingml/2006/table">
            <a:tbl>
              <a:tblPr>
                <a:noFill/>
                <a:tableStyleId>{969E4569-3216-4A46-BC2D-D306300940B7}</a:tableStyleId>
              </a:tblPr>
              <a:tblGrid>
                <a:gridCol w="3326225">
                  <a:extLst>
                    <a:ext uri="{9D8B030D-6E8A-4147-A177-3AD203B41FA5}">
                      <a16:colId xmlns:a16="http://schemas.microsoft.com/office/drawing/2014/main" val="20000"/>
                    </a:ext>
                  </a:extLst>
                </a:gridCol>
              </a:tblGrid>
              <a:tr h="347075">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SCORE</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347075">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6-4 6-2</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98" name="Google Shape;198;p20"/>
          <p:cNvGraphicFramePr/>
          <p:nvPr/>
        </p:nvGraphicFramePr>
        <p:xfrm>
          <a:off x="5356450" y="3645575"/>
          <a:ext cx="3326200" cy="761940"/>
        </p:xfrm>
        <a:graphic>
          <a:graphicData uri="http://schemas.openxmlformats.org/drawingml/2006/table">
            <a:tbl>
              <a:tblPr>
                <a:noFill/>
                <a:tableStyleId>{969E4569-3216-4A46-BC2D-D306300940B7}</a:tableStyleId>
              </a:tblPr>
              <a:tblGrid>
                <a:gridCol w="831550">
                  <a:extLst>
                    <a:ext uri="{9D8B030D-6E8A-4147-A177-3AD203B41FA5}">
                      <a16:colId xmlns:a16="http://schemas.microsoft.com/office/drawing/2014/main" val="20000"/>
                    </a:ext>
                  </a:extLst>
                </a:gridCol>
                <a:gridCol w="831550">
                  <a:extLst>
                    <a:ext uri="{9D8B030D-6E8A-4147-A177-3AD203B41FA5}">
                      <a16:colId xmlns:a16="http://schemas.microsoft.com/office/drawing/2014/main" val="20001"/>
                    </a:ext>
                  </a:extLst>
                </a:gridCol>
                <a:gridCol w="831550">
                  <a:extLst>
                    <a:ext uri="{9D8B030D-6E8A-4147-A177-3AD203B41FA5}">
                      <a16:colId xmlns:a16="http://schemas.microsoft.com/office/drawing/2014/main" val="20002"/>
                    </a:ext>
                  </a:extLst>
                </a:gridCol>
                <a:gridCol w="831550">
                  <a:extLst>
                    <a:ext uri="{9D8B030D-6E8A-4147-A177-3AD203B41FA5}">
                      <a16:colId xmlns:a16="http://schemas.microsoft.com/office/drawing/2014/main" val="20003"/>
                    </a:ext>
                  </a:extLst>
                </a:gridCol>
              </a:tblGrid>
              <a:tr h="347075">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w_set1</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L_set1</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w_set2</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L_set2</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347075">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6</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4</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6</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2</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1"/>
          <p:cNvSpPr/>
          <p:nvPr/>
        </p:nvSpPr>
        <p:spPr>
          <a:xfrm>
            <a:off x="0" y="0"/>
            <a:ext cx="9144000" cy="5143500"/>
          </a:xfrm>
          <a:prstGeom prst="rect">
            <a:avLst/>
          </a:prstGeom>
          <a:solidFill>
            <a:srgbClr val="1D3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rot="-5400000">
            <a:off x="4505850" y="-3314587"/>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txBox="1">
            <a:spLocks noGrp="1"/>
          </p:cNvSpPr>
          <p:nvPr>
            <p:ph type="title"/>
          </p:nvPr>
        </p:nvSpPr>
        <p:spPr>
          <a:xfrm>
            <a:off x="2702550" y="335700"/>
            <a:ext cx="3738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uk">
                <a:solidFill>
                  <a:srgbClr val="FFFFFF"/>
                </a:solidFill>
                <a:latin typeface="Tauri"/>
                <a:ea typeface="Tauri"/>
                <a:cs typeface="Tauri"/>
                <a:sym typeface="Tauri"/>
              </a:rPr>
              <a:t>DATA PREPROCESSING</a:t>
            </a:r>
            <a:endParaRPr>
              <a:solidFill>
                <a:srgbClr val="FFFFFF"/>
              </a:solidFill>
              <a:latin typeface="Tauri"/>
              <a:ea typeface="Tauri"/>
              <a:cs typeface="Tauri"/>
              <a:sym typeface="Tauri"/>
            </a:endParaRPr>
          </a:p>
        </p:txBody>
      </p:sp>
      <p:pic>
        <p:nvPicPr>
          <p:cNvPr id="206" name="Google Shape;206;p21"/>
          <p:cNvPicPr preferRelativeResize="0"/>
          <p:nvPr/>
        </p:nvPicPr>
        <p:blipFill rotWithShape="1">
          <a:blip r:embed="rId3">
            <a:alphaModFix amt="20000"/>
          </a:blip>
          <a:srcRect/>
          <a:stretch/>
        </p:blipFill>
        <p:spPr>
          <a:xfrm>
            <a:off x="260625" y="1683337"/>
            <a:ext cx="457372" cy="457366"/>
          </a:xfrm>
          <a:prstGeom prst="rect">
            <a:avLst/>
          </a:prstGeom>
          <a:noFill/>
          <a:ln>
            <a:noFill/>
          </a:ln>
        </p:spPr>
      </p:pic>
      <p:pic>
        <p:nvPicPr>
          <p:cNvPr id="207" name="Google Shape;207;p21"/>
          <p:cNvPicPr preferRelativeResize="0"/>
          <p:nvPr/>
        </p:nvPicPr>
        <p:blipFill>
          <a:blip r:embed="rId4">
            <a:alphaModFix amt="20000"/>
          </a:blip>
          <a:stretch>
            <a:fillRect/>
          </a:stretch>
        </p:blipFill>
        <p:spPr>
          <a:xfrm>
            <a:off x="260632" y="2550150"/>
            <a:ext cx="457372" cy="457366"/>
          </a:xfrm>
          <a:prstGeom prst="rect">
            <a:avLst/>
          </a:prstGeom>
          <a:noFill/>
          <a:ln>
            <a:noFill/>
          </a:ln>
        </p:spPr>
      </p:pic>
      <p:pic>
        <p:nvPicPr>
          <p:cNvPr id="208" name="Google Shape;208;p21"/>
          <p:cNvPicPr preferRelativeResize="0"/>
          <p:nvPr/>
        </p:nvPicPr>
        <p:blipFill rotWithShape="1">
          <a:blip r:embed="rId5">
            <a:alphaModFix/>
          </a:blip>
          <a:srcRect/>
          <a:stretch/>
        </p:blipFill>
        <p:spPr>
          <a:xfrm>
            <a:off x="260634" y="3416972"/>
            <a:ext cx="457372" cy="457366"/>
          </a:xfrm>
          <a:prstGeom prst="rect">
            <a:avLst/>
          </a:prstGeom>
          <a:noFill/>
          <a:ln>
            <a:noFill/>
          </a:ln>
        </p:spPr>
      </p:pic>
      <p:pic>
        <p:nvPicPr>
          <p:cNvPr id="209" name="Google Shape;209;p21"/>
          <p:cNvPicPr preferRelativeResize="0"/>
          <p:nvPr/>
        </p:nvPicPr>
        <p:blipFill rotWithShape="1">
          <a:blip r:embed="rId3">
            <a:alphaModFix amt="20000"/>
          </a:blip>
          <a:srcRect/>
          <a:stretch/>
        </p:blipFill>
        <p:spPr>
          <a:xfrm>
            <a:off x="260625" y="4283787"/>
            <a:ext cx="457372" cy="457366"/>
          </a:xfrm>
          <a:prstGeom prst="rect">
            <a:avLst/>
          </a:prstGeom>
          <a:noFill/>
          <a:ln>
            <a:noFill/>
          </a:ln>
        </p:spPr>
      </p:pic>
      <p:sp>
        <p:nvSpPr>
          <p:cNvPr id="210" name="Google Shape;210;p21"/>
          <p:cNvSpPr/>
          <p:nvPr/>
        </p:nvSpPr>
        <p:spPr>
          <a:xfrm>
            <a:off x="895300" y="2682368"/>
            <a:ext cx="3124504" cy="192929"/>
          </a:xfrm>
          <a:prstGeom prst="rect">
            <a:avLst/>
          </a:prstGeom>
        </p:spPr>
        <p:txBody>
          <a:bodyPr>
            <a:prstTxWarp prst="textPlain">
              <a:avLst/>
            </a:prstTxWarp>
          </a:bodyPr>
          <a:lstStyle/>
          <a:p>
            <a:pPr lvl="0" algn="ctr"/>
            <a:r>
              <a:rPr b="0" i="0">
                <a:ln>
                  <a:noFill/>
                </a:ln>
                <a:solidFill>
                  <a:srgbClr val="FFFFFF">
                    <a:alpha val="20000"/>
                  </a:srgbClr>
                </a:solidFill>
                <a:latin typeface="Tauri"/>
              </a:rPr>
              <a:t>Score Column Transformation</a:t>
            </a:r>
          </a:p>
        </p:txBody>
      </p:sp>
      <p:sp>
        <p:nvSpPr>
          <p:cNvPr id="211" name="Google Shape;211;p21"/>
          <p:cNvSpPr/>
          <p:nvPr/>
        </p:nvSpPr>
        <p:spPr>
          <a:xfrm>
            <a:off x="895300" y="3509143"/>
            <a:ext cx="3939386" cy="246307"/>
          </a:xfrm>
          <a:prstGeom prst="rect">
            <a:avLst/>
          </a:prstGeom>
        </p:spPr>
        <p:txBody>
          <a:bodyPr>
            <a:prstTxWarp prst="textPlain">
              <a:avLst/>
            </a:prstTxWarp>
          </a:bodyPr>
          <a:lstStyle/>
          <a:p>
            <a:pPr lvl="0" algn="ctr"/>
            <a:r>
              <a:rPr b="0" i="0">
                <a:ln>
                  <a:noFill/>
                </a:ln>
                <a:solidFill>
                  <a:schemeClr val="lt1"/>
                </a:solidFill>
                <a:latin typeface="Tauri"/>
              </a:rPr>
              <a:t>Grand Slam &amp; Final Rounds Encoding</a:t>
            </a:r>
          </a:p>
        </p:txBody>
      </p:sp>
      <p:sp>
        <p:nvSpPr>
          <p:cNvPr id="212" name="Google Shape;212;p21"/>
          <p:cNvSpPr/>
          <p:nvPr/>
        </p:nvSpPr>
        <p:spPr>
          <a:xfrm>
            <a:off x="895300" y="4389305"/>
            <a:ext cx="3460137" cy="246307"/>
          </a:xfrm>
          <a:prstGeom prst="rect">
            <a:avLst/>
          </a:prstGeom>
        </p:spPr>
        <p:txBody>
          <a:bodyPr>
            <a:prstTxWarp prst="textPlain">
              <a:avLst/>
            </a:prstTxWarp>
          </a:bodyPr>
          <a:lstStyle/>
          <a:p>
            <a:pPr lvl="0" algn="ctr"/>
            <a:r>
              <a:rPr b="0" i="0">
                <a:ln>
                  <a:noFill/>
                </a:ln>
                <a:solidFill>
                  <a:srgbClr val="FFFFFF">
                    <a:alpha val="20000"/>
                  </a:srgbClr>
                </a:solidFill>
                <a:latin typeface="Tauri"/>
              </a:rPr>
              <a:t>Removing Unnecessary Variables</a:t>
            </a:r>
          </a:p>
        </p:txBody>
      </p:sp>
      <p:sp>
        <p:nvSpPr>
          <p:cNvPr id="213" name="Google Shape;213;p21"/>
          <p:cNvSpPr/>
          <p:nvPr/>
        </p:nvSpPr>
        <p:spPr>
          <a:xfrm>
            <a:off x="895300" y="1815543"/>
            <a:ext cx="1147800" cy="191572"/>
          </a:xfrm>
          <a:prstGeom prst="rect">
            <a:avLst/>
          </a:prstGeom>
        </p:spPr>
        <p:txBody>
          <a:bodyPr>
            <a:prstTxWarp prst="textPlain">
              <a:avLst/>
            </a:prstTxWarp>
          </a:bodyPr>
          <a:lstStyle/>
          <a:p>
            <a:pPr lvl="0" algn="ctr"/>
            <a:r>
              <a:rPr b="0" i="0">
                <a:ln>
                  <a:noFill/>
                </a:ln>
                <a:solidFill>
                  <a:srgbClr val="FFFFFF">
                    <a:alpha val="20000"/>
                  </a:srgbClr>
                </a:solidFill>
                <a:latin typeface="Tauri"/>
              </a:rPr>
              <a:t>Null Values</a:t>
            </a:r>
          </a:p>
        </p:txBody>
      </p:sp>
      <p:sp>
        <p:nvSpPr>
          <p:cNvPr id="214" name="Google Shape;214;p21"/>
          <p:cNvSpPr txBox="1"/>
          <p:nvPr/>
        </p:nvSpPr>
        <p:spPr>
          <a:xfrm>
            <a:off x="5269450" y="1788863"/>
            <a:ext cx="774600" cy="24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uk" sz="1100">
                <a:solidFill>
                  <a:schemeClr val="lt1"/>
                </a:solidFill>
                <a:latin typeface="Tauri"/>
                <a:ea typeface="Tauri"/>
                <a:cs typeface="Tauri"/>
                <a:sym typeface="Tauri"/>
              </a:rPr>
              <a:t>BEFORE: </a:t>
            </a:r>
            <a:endParaRPr sz="1100">
              <a:solidFill>
                <a:schemeClr val="lt1"/>
              </a:solidFill>
              <a:latin typeface="Tauri"/>
              <a:ea typeface="Tauri"/>
              <a:cs typeface="Tauri"/>
              <a:sym typeface="Tauri"/>
            </a:endParaRPr>
          </a:p>
        </p:txBody>
      </p:sp>
      <p:graphicFrame>
        <p:nvGraphicFramePr>
          <p:cNvPr id="215" name="Google Shape;215;p21"/>
          <p:cNvGraphicFramePr/>
          <p:nvPr/>
        </p:nvGraphicFramePr>
        <p:xfrm>
          <a:off x="5356475" y="2190750"/>
          <a:ext cx="1520075" cy="1142910"/>
        </p:xfrm>
        <a:graphic>
          <a:graphicData uri="http://schemas.openxmlformats.org/drawingml/2006/table">
            <a:tbl>
              <a:tblPr>
                <a:noFill/>
                <a:tableStyleId>{969E4569-3216-4A46-BC2D-D306300940B7}</a:tableStyleId>
              </a:tblPr>
              <a:tblGrid>
                <a:gridCol w="1520075">
                  <a:extLst>
                    <a:ext uri="{9D8B030D-6E8A-4147-A177-3AD203B41FA5}">
                      <a16:colId xmlns:a16="http://schemas.microsoft.com/office/drawing/2014/main" val="20000"/>
                    </a:ext>
                  </a:extLst>
                </a:gridCol>
              </a:tblGrid>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tourney_level</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G</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PM</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6" name="Google Shape;216;p21"/>
          <p:cNvSpPr txBox="1"/>
          <p:nvPr/>
        </p:nvSpPr>
        <p:spPr>
          <a:xfrm>
            <a:off x="7332750" y="1788175"/>
            <a:ext cx="774600" cy="24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uk" sz="1100">
                <a:solidFill>
                  <a:schemeClr val="lt1"/>
                </a:solidFill>
                <a:latin typeface="Tauri"/>
                <a:ea typeface="Tauri"/>
                <a:cs typeface="Tauri"/>
                <a:sym typeface="Tauri"/>
              </a:rPr>
              <a:t>AFTER:</a:t>
            </a:r>
            <a:endParaRPr sz="1100">
              <a:solidFill>
                <a:schemeClr val="lt1"/>
              </a:solidFill>
              <a:latin typeface="Tauri"/>
              <a:ea typeface="Tauri"/>
              <a:cs typeface="Tauri"/>
              <a:sym typeface="Tauri"/>
            </a:endParaRPr>
          </a:p>
        </p:txBody>
      </p:sp>
      <p:graphicFrame>
        <p:nvGraphicFramePr>
          <p:cNvPr id="217" name="Google Shape;217;p21"/>
          <p:cNvGraphicFramePr/>
          <p:nvPr/>
        </p:nvGraphicFramePr>
        <p:xfrm>
          <a:off x="7332750" y="2190738"/>
          <a:ext cx="1520075" cy="1142910"/>
        </p:xfrm>
        <a:graphic>
          <a:graphicData uri="http://schemas.openxmlformats.org/drawingml/2006/table">
            <a:tbl>
              <a:tblPr>
                <a:noFill/>
                <a:tableStyleId>{969E4569-3216-4A46-BC2D-D306300940B7}</a:tableStyleId>
              </a:tblPr>
              <a:tblGrid>
                <a:gridCol w="1520075">
                  <a:extLst>
                    <a:ext uri="{9D8B030D-6E8A-4147-A177-3AD203B41FA5}">
                      <a16:colId xmlns:a16="http://schemas.microsoft.com/office/drawing/2014/main" val="20000"/>
                    </a:ext>
                  </a:extLst>
                </a:gridCol>
              </a:tblGrid>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grand_slam</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1</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0</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18" name="Google Shape;218;p21"/>
          <p:cNvGraphicFramePr/>
          <p:nvPr/>
        </p:nvGraphicFramePr>
        <p:xfrm>
          <a:off x="5356475" y="3598300"/>
          <a:ext cx="1520075" cy="1142910"/>
        </p:xfrm>
        <a:graphic>
          <a:graphicData uri="http://schemas.openxmlformats.org/drawingml/2006/table">
            <a:tbl>
              <a:tblPr>
                <a:noFill/>
                <a:tableStyleId>{969E4569-3216-4A46-BC2D-D306300940B7}</a:tableStyleId>
              </a:tblPr>
              <a:tblGrid>
                <a:gridCol w="1520075">
                  <a:extLst>
                    <a:ext uri="{9D8B030D-6E8A-4147-A177-3AD203B41FA5}">
                      <a16:colId xmlns:a16="http://schemas.microsoft.com/office/drawing/2014/main" val="20000"/>
                    </a:ext>
                  </a:extLst>
                </a:gridCol>
              </a:tblGrid>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round</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QF or SF or F</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R16</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19" name="Google Shape;219;p21"/>
          <p:cNvGraphicFramePr/>
          <p:nvPr/>
        </p:nvGraphicFramePr>
        <p:xfrm>
          <a:off x="7332750" y="3598288"/>
          <a:ext cx="1520075" cy="1142910"/>
        </p:xfrm>
        <a:graphic>
          <a:graphicData uri="http://schemas.openxmlformats.org/drawingml/2006/table">
            <a:tbl>
              <a:tblPr>
                <a:noFill/>
                <a:tableStyleId>{969E4569-3216-4A46-BC2D-D306300940B7}</a:tableStyleId>
              </a:tblPr>
              <a:tblGrid>
                <a:gridCol w="1520075">
                  <a:extLst>
                    <a:ext uri="{9D8B030D-6E8A-4147-A177-3AD203B41FA5}">
                      <a16:colId xmlns:a16="http://schemas.microsoft.com/office/drawing/2014/main" val="20000"/>
                    </a:ext>
                  </a:extLst>
                </a:gridCol>
              </a:tblGrid>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final_rounds</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0"/>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1</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1"/>
                  </a:ext>
                </a:extLst>
              </a:tr>
              <a:tr h="261350">
                <a:tc>
                  <a:txBody>
                    <a:bodyPr/>
                    <a:lstStyle/>
                    <a:p>
                      <a:pPr marL="0" lvl="0" indent="0" algn="ctr" rtl="0">
                        <a:spcBef>
                          <a:spcPts val="0"/>
                        </a:spcBef>
                        <a:spcAft>
                          <a:spcPts val="0"/>
                        </a:spcAft>
                        <a:buNone/>
                      </a:pPr>
                      <a:r>
                        <a:rPr lang="uk" sz="1300">
                          <a:solidFill>
                            <a:schemeClr val="lt1"/>
                          </a:solidFill>
                          <a:latin typeface="Courier New"/>
                          <a:ea typeface="Courier New"/>
                          <a:cs typeface="Courier New"/>
                          <a:sym typeface="Courier New"/>
                        </a:rPr>
                        <a:t>0</a:t>
                      </a:r>
                      <a:endParaRPr sz="1300">
                        <a:solidFill>
                          <a:schemeClr val="lt1"/>
                        </a:solidFill>
                        <a:latin typeface="Courier New"/>
                        <a:ea typeface="Courier New"/>
                        <a:cs typeface="Courier New"/>
                        <a:sym typeface="Courier New"/>
                      </a:endParaRPr>
                    </a:p>
                  </a:txBody>
                  <a:tcPr marL="91425" marR="91425" marT="91425" marB="91425">
                    <a:lnL w="9525" cap="flat" cmpd="sng">
                      <a:solidFill>
                        <a:srgbClr val="ACDF77"/>
                      </a:solidFill>
                      <a:prstDash val="solid"/>
                      <a:round/>
                      <a:headEnd type="none" w="sm" len="sm"/>
                      <a:tailEnd type="none" w="sm" len="sm"/>
                    </a:lnL>
                    <a:lnR w="9525" cap="flat" cmpd="sng">
                      <a:solidFill>
                        <a:srgbClr val="ACDF77"/>
                      </a:solidFill>
                      <a:prstDash val="solid"/>
                      <a:round/>
                      <a:headEnd type="none" w="sm" len="sm"/>
                      <a:tailEnd type="none" w="sm" len="sm"/>
                    </a:lnR>
                    <a:lnT w="9525" cap="flat" cmpd="sng">
                      <a:solidFill>
                        <a:srgbClr val="ACDF77"/>
                      </a:solidFill>
                      <a:prstDash val="solid"/>
                      <a:round/>
                      <a:headEnd type="none" w="sm" len="sm"/>
                      <a:tailEnd type="none" w="sm" len="sm"/>
                    </a:lnT>
                    <a:lnB w="9525" cap="flat" cmpd="sng">
                      <a:solidFill>
                        <a:srgbClr val="ACDF7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2151</Words>
  <Application>Microsoft Macintosh PowerPoint</Application>
  <PresentationFormat>On-screen Show (16:9)</PresentationFormat>
  <Paragraphs>315</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Tauri</vt:lpstr>
      <vt:lpstr>Courier New</vt:lpstr>
      <vt:lpstr>Lato</vt:lpstr>
      <vt:lpstr>Arial</vt:lpstr>
      <vt:lpstr>Quicksand</vt:lpstr>
      <vt:lpstr>Cuprum</vt:lpstr>
      <vt:lpstr>Poor Story</vt:lpstr>
      <vt:lpstr>Simple Light</vt:lpstr>
      <vt:lpstr>PowerPoint Presentation</vt:lpstr>
      <vt:lpstr>TABLE OF CONTENTS</vt:lpstr>
      <vt:lpstr>Introduction</vt:lpstr>
      <vt:lpstr>TENNIS 101 </vt:lpstr>
      <vt:lpstr>DATASET</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Introduction</vt:lpstr>
      <vt:lpstr>Subset Chosen</vt:lpstr>
      <vt:lpstr>Principal Component Analysis</vt:lpstr>
      <vt:lpstr>Principal Component Analysis</vt:lpstr>
      <vt:lpstr>Clustering | K-medoids</vt:lpstr>
      <vt:lpstr>Clustering | K-medoids</vt:lpstr>
      <vt:lpstr>Clustering | Hierarchical Clustering - Complete</vt:lpstr>
      <vt:lpstr>Clustering | Hierarchical Clustering - Average</vt:lpstr>
      <vt:lpstr>Clustering | Complete &amp; Average 🤜 head-to-head 🤛</vt:lpstr>
      <vt:lpstr>Introduction</vt:lpstr>
      <vt:lpstr>Subset Chosen</vt:lpstr>
      <vt:lpstr>Logistic Regression</vt:lpstr>
      <vt:lpstr>Logistic Regression - Full Model</vt:lpstr>
      <vt:lpstr>Logistic Regression - Reduced Model</vt:lpstr>
      <vt:lpstr>Logistic Regression - Prediction Accuracy</vt:lpstr>
      <vt:lpstr>Logistic Regression - Prediction Accuracy</vt:lpstr>
      <vt:lpstr>Classification Tree</vt:lpstr>
      <vt:lpstr>Classification Tree - Prediction Accuracy</vt:lpstr>
      <vt:lpstr>Classification Tree - Prediction Accuracy</vt:lpstr>
      <vt:lpstr>CHALLENGES</vt:lpstr>
      <vt:lpstr>Unsupervised Learning</vt:lpstr>
      <vt:lpstr>Supervised Learning</vt:lpstr>
      <vt:lpstr>Introduction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Samaher Brahem</cp:lastModifiedBy>
  <cp:revision>1</cp:revision>
  <dcterms:modified xsi:type="dcterms:W3CDTF">2024-05-10T18:57:59Z</dcterms:modified>
</cp:coreProperties>
</file>